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374" r:id="rId3"/>
    <p:sldId id="338" r:id="rId4"/>
    <p:sldId id="371" r:id="rId5"/>
    <p:sldId id="376" r:id="rId6"/>
    <p:sldId id="356" r:id="rId7"/>
    <p:sldId id="373" r:id="rId8"/>
    <p:sldId id="341" r:id="rId9"/>
    <p:sldId id="377" r:id="rId10"/>
    <p:sldId id="366" r:id="rId11"/>
    <p:sldId id="349" r:id="rId12"/>
    <p:sldId id="337" r:id="rId13"/>
    <p:sldId id="372" r:id="rId14"/>
    <p:sldId id="346" r:id="rId15"/>
    <p:sldId id="364" r:id="rId16"/>
    <p:sldId id="365" r:id="rId17"/>
    <p:sldId id="367" r:id="rId18"/>
    <p:sldId id="368" r:id="rId19"/>
    <p:sldId id="375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602"/>
    <a:srgbClr val="ED7D31"/>
    <a:srgbClr val="00CC66"/>
    <a:srgbClr val="00B050"/>
    <a:srgbClr val="FFFF99"/>
    <a:srgbClr val="339966"/>
    <a:srgbClr val="000066"/>
    <a:srgbClr val="00FF99"/>
    <a:srgbClr val="141489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03" autoAdjust="0"/>
    <p:restoredTop sz="94241" autoAdjust="0"/>
  </p:normalViewPr>
  <p:slideViewPr>
    <p:cSldViewPr snapToGrid="0">
      <p:cViewPr>
        <p:scale>
          <a:sx n="75" d="100"/>
          <a:sy n="75" d="100"/>
        </p:scale>
        <p:origin x="581" y="43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1123A-D53C-4790-9103-F36ED5D2D349}" type="datetimeFigureOut">
              <a:rPr kumimoji="1" lang="ja-JP" altLang="en-US" smtClean="0"/>
              <a:t>2021/12/6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34458-8200-44EE-89B9-4092373F74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2151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このようなタイトルで発表～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0169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7209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425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448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0442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948651-21A0-4E78-B5D5-68546D65C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200" b="1" baseline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C97D563-AA54-42B6-977D-4F640CC7C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684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F7D752-4F82-4EF9-9FF3-2A211F29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BAC8DF0-8FBB-438A-9F30-A6E185FEE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905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B91D5F9-8EEF-4EBE-84D4-EF5E6919D8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E838FD-25B5-4A13-BB3B-2DD7D10CB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076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3AA562-60C1-4901-91D3-3B7EB4470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81" y="279627"/>
            <a:ext cx="11168743" cy="74930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562466-0115-4EB1-AF39-5629FA14B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82" y="1208313"/>
            <a:ext cx="11168743" cy="5513162"/>
          </a:xfrm>
        </p:spPr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530682" y="1028930"/>
            <a:ext cx="1116874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54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784BF1-B3FF-4CAD-9476-F7A4D50B91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2227263"/>
            <a:ext cx="10515600" cy="2095500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86D8693-B6B3-4C47-A5D6-CF9BD9D8D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9810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0A247C-D2E4-4C7C-9F75-D8221386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D32C32B-B79E-4578-9385-465D12A8E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7096849-FE6B-4076-B253-0F871A812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2532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80522C-BAD8-4571-9228-DDB9017C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5E9D6F8-21CB-4135-86F7-221616D8A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4DD5AF6-2E1F-4944-A6F1-5DDCB37CB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B716FBD-41EE-488F-92DF-398ED00A4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698140F-8302-4595-914B-20101DB6B8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8189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74C662-9F90-42BB-9962-2C6954A28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9" y="167908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456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540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47EAC8-82A2-40CA-92A5-AFFF9830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85F34-A314-4033-B607-B209EFE7D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44E0FDA-C23E-44BF-A10C-7DAD5909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097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C25904-AEB4-4EDB-9EC7-7AD883CC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7BD6912-A146-437D-B5C6-24F156AB0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B4D06A7-6B29-4B71-91B5-6F99A5FD6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14528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5553C25-288A-46A2-91C1-ACA99548B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05752BE-4A07-4E83-86F0-F694AB65E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4"/>
          </p:nvPr>
        </p:nvSpPr>
        <p:spPr>
          <a:xfrm>
            <a:off x="11438164" y="6492880"/>
            <a:ext cx="744312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3200" b="1">
                <a:solidFill>
                  <a:srgbClr val="B8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015C3D37-39B9-485D-B265-8BA5DC3DD89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355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68868" y="1946824"/>
            <a:ext cx="11142133" cy="16959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</a:rPr>
              <a:t>Model</a:t>
            </a:r>
            <a:r>
              <a:rPr kumimoji="1" lang="en-US" altLang="ja-JP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</a:rPr>
              <a:t> </a:t>
            </a:r>
            <a:r>
              <a:rPr lang="en-US" altLang="ja-JP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</a:rPr>
              <a:t>Calculation</a:t>
            </a:r>
            <a:r>
              <a:rPr kumimoji="1" lang="en-US" altLang="ja-JP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</a:rPr>
              <a:t> of Two-dimensional Raman-infrared </a:t>
            </a:r>
            <a:r>
              <a:rPr lang="en-US" altLang="ja-JP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</a:rPr>
              <a:t>S</a:t>
            </a:r>
            <a:r>
              <a:rPr kumimoji="1" lang="en-US" altLang="ja-JP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</a:rPr>
              <a:t>pectroscopies </a:t>
            </a:r>
            <a:endParaRPr kumimoji="1" lang="ja-JP" alt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+mn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3558808" y="4537668"/>
            <a:ext cx="5074384" cy="49931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ja-JP" sz="28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D2</a:t>
            </a:r>
            <a:r>
              <a:rPr lang="ja-JP" altLang="en-US" sz="28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ja-JP" sz="28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Hideaki  Takahashi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4E72A9-E5AC-4A8A-90F6-E5BD933F7538}"/>
              </a:ext>
            </a:extLst>
          </p:cNvPr>
          <p:cNvSpPr txBox="1"/>
          <p:nvPr/>
        </p:nvSpPr>
        <p:spPr>
          <a:xfrm>
            <a:off x="10369551" y="377749"/>
            <a:ext cx="144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2021/12/10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8609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C8DFFD-E901-4DB8-A865-58CF7CF3B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Simulation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details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0D19455-61CD-4D0F-86BC-8B4FB390A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F16ED6-481E-41D0-85FA-453D4617C7DD}"/>
              </a:ext>
            </a:extLst>
          </p:cNvPr>
          <p:cNvSpPr txBox="1"/>
          <p:nvPr/>
        </p:nvSpPr>
        <p:spPr>
          <a:xfrm>
            <a:off x="776212" y="1203378"/>
            <a:ext cx="10329938" cy="519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 dirty="0"/>
              <a:t>・</a:t>
            </a:r>
            <a:r>
              <a:rPr lang="en-US" altLang="ja-JP" sz="2800" dirty="0"/>
              <a:t>quantum:</a:t>
            </a:r>
            <a:r>
              <a:rPr lang="ja-JP" altLang="en-US" sz="2800" dirty="0"/>
              <a:t>  </a:t>
            </a:r>
            <a:r>
              <a:rPr lang="en-US" altLang="ja-JP" sz="2800" dirty="0"/>
              <a:t>HEOM (eigenstate representation)	</a:t>
            </a:r>
          </a:p>
          <a:p>
            <a:pPr>
              <a:lnSpc>
                <a:spcPct val="150000"/>
              </a:lnSpc>
            </a:pPr>
            <a:r>
              <a:rPr lang="ja-JP" altLang="en-US" sz="2800" dirty="0"/>
              <a:t>　</a:t>
            </a:r>
            <a:r>
              <a:rPr lang="en-US" altLang="ja-JP" sz="2800" dirty="0"/>
              <a:t>classical:</a:t>
            </a:r>
            <a:r>
              <a:rPr lang="ja-JP" altLang="en-US" sz="2800" dirty="0"/>
              <a:t> </a:t>
            </a:r>
            <a:r>
              <a:rPr lang="en-US" altLang="ja-JP" sz="2800" dirty="0"/>
              <a:t>CHFPE</a:t>
            </a:r>
          </a:p>
          <a:p>
            <a:pPr>
              <a:lnSpc>
                <a:spcPct val="150000"/>
              </a:lnSpc>
            </a:pPr>
            <a:r>
              <a:rPr lang="ja-JP" altLang="en-US" sz="2800" dirty="0"/>
              <a:t>・</a:t>
            </a:r>
            <a:r>
              <a:rPr lang="en-US" altLang="ja-JP" sz="2800" dirty="0"/>
              <a:t>Calculate 2D-Raman-IR spectra of one vibrational mode</a:t>
            </a:r>
            <a:br>
              <a:rPr lang="en-US" altLang="ja-JP" sz="2800" dirty="0"/>
            </a:br>
            <a:r>
              <a:rPr lang="en-US" altLang="ja-JP" sz="2800" dirty="0"/>
              <a:t>   (neglect a mode-mode coupling)</a:t>
            </a:r>
          </a:p>
          <a:p>
            <a:pPr>
              <a:lnSpc>
                <a:spcPct val="150000"/>
              </a:lnSpc>
            </a:pPr>
            <a:r>
              <a:rPr kumimoji="1" lang="ja-JP" altLang="en-US" sz="2800" dirty="0"/>
              <a:t>・</a:t>
            </a:r>
            <a:r>
              <a:rPr kumimoji="1" lang="en-US" altLang="ja-JP" sz="2800" dirty="0"/>
              <a:t>T</a:t>
            </a:r>
            <a:r>
              <a:rPr lang="en-US" altLang="ja-JP" sz="2800" dirty="0"/>
              <a:t>emperature</a:t>
            </a:r>
            <a:r>
              <a:rPr kumimoji="1" lang="ja-JP" altLang="en-US" sz="2800" dirty="0"/>
              <a:t> </a:t>
            </a:r>
            <a:r>
              <a:rPr kumimoji="1" lang="en-US" altLang="ja-JP" sz="2800" dirty="0"/>
              <a:t>T=300K</a:t>
            </a:r>
          </a:p>
          <a:p>
            <a:pPr>
              <a:lnSpc>
                <a:spcPct val="150000"/>
              </a:lnSpc>
            </a:pPr>
            <a:r>
              <a:rPr kumimoji="1" lang="ja-JP" altLang="en-US" sz="2800" dirty="0"/>
              <a:t>① </a:t>
            </a:r>
            <a:r>
              <a:rPr lang="en-US" altLang="ja-JP" sz="2800" dirty="0"/>
              <a:t>Spectral features of NL and AH</a:t>
            </a:r>
            <a:endParaRPr kumimoji="1" lang="en-US" altLang="ja-JP" sz="2800" dirty="0"/>
          </a:p>
          <a:p>
            <a:pPr>
              <a:lnSpc>
                <a:spcPct val="150000"/>
              </a:lnSpc>
            </a:pPr>
            <a:r>
              <a:rPr lang="ja-JP" altLang="en-US" sz="2800" dirty="0"/>
              <a:t>② </a:t>
            </a:r>
            <a:r>
              <a:rPr kumimoji="1" lang="en-US" altLang="ja-JP" sz="2800" dirty="0"/>
              <a:t>Effect of dissipation</a:t>
            </a:r>
          </a:p>
          <a:p>
            <a:pPr>
              <a:lnSpc>
                <a:spcPct val="150000"/>
              </a:lnSpc>
            </a:pPr>
            <a:r>
              <a:rPr lang="ja-JP" altLang="en-US" sz="2800" dirty="0"/>
              <a:t>③ </a:t>
            </a:r>
            <a:r>
              <a:rPr lang="en-US" altLang="ja-JP" sz="2800" dirty="0"/>
              <a:t>Quantum effects</a:t>
            </a:r>
            <a:r>
              <a:rPr lang="ja-JP" altLang="en-US" sz="2800" dirty="0"/>
              <a:t> 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556072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7E1A8C-7FE4-4C22-B2FD-7D532817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Summary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6051A1-94BF-42FB-9B53-D959CF1B5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ja-JP" altLang="en-US" dirty="0"/>
              <a:t>・</a:t>
            </a:r>
            <a:r>
              <a:rPr lang="en-US" altLang="ja-JP" dirty="0"/>
              <a:t>Calculate</a:t>
            </a:r>
            <a:r>
              <a:rPr lang="ja-JP" altLang="en-US" dirty="0"/>
              <a:t> </a:t>
            </a:r>
            <a:r>
              <a:rPr lang="en-US" altLang="ja-JP" dirty="0"/>
              <a:t>2D-Raman-IR</a:t>
            </a:r>
            <a:r>
              <a:rPr lang="ja-JP" altLang="en-US" dirty="0"/>
              <a:t> </a:t>
            </a:r>
            <a:r>
              <a:rPr lang="en-US" altLang="ja-JP" dirty="0"/>
              <a:t>spectra</a:t>
            </a:r>
            <a:r>
              <a:rPr lang="ja-JP" altLang="en-US" dirty="0"/>
              <a:t> </a:t>
            </a:r>
            <a:r>
              <a:rPr lang="en-US" altLang="ja-JP" dirty="0"/>
              <a:t>of a vibrational mode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dirty="0"/>
              <a:t>・</a:t>
            </a:r>
            <a:r>
              <a:rPr lang="en-US" altLang="ja-JP" dirty="0"/>
              <a:t>Demonstrate the features of 2D-Raman-IR spectroscopies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dirty="0"/>
              <a:t>・</a:t>
            </a:r>
            <a:r>
              <a:rPr lang="en-US" altLang="ja-JP" dirty="0"/>
              <a:t>Future work</a:t>
            </a:r>
            <a:br>
              <a:rPr lang="en-US" altLang="ja-JP" dirty="0"/>
            </a:br>
            <a:r>
              <a:rPr lang="ja-JP" altLang="en-US" dirty="0"/>
              <a:t>   ・</a:t>
            </a:r>
            <a:r>
              <a:rPr lang="en-US" altLang="ja-JP" dirty="0"/>
              <a:t>Calculate</a:t>
            </a:r>
            <a:r>
              <a:rPr lang="ja-JP" altLang="en-US" dirty="0"/>
              <a:t> </a:t>
            </a:r>
            <a:r>
              <a:rPr lang="en-US" altLang="ja-JP" dirty="0"/>
              <a:t>2D-spactra of mode-mode couplings (in progress)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dirty="0"/>
              <a:t>   ・</a:t>
            </a:r>
            <a:r>
              <a:rPr lang="en-US" altLang="ja-JP" dirty="0"/>
              <a:t>Apply</a:t>
            </a:r>
            <a:r>
              <a:rPr lang="ja-JP" altLang="en-US" dirty="0"/>
              <a:t> </a:t>
            </a:r>
            <a:r>
              <a:rPr lang="en-US" altLang="ja-JP" dirty="0"/>
              <a:t>to</a:t>
            </a:r>
            <a:r>
              <a:rPr lang="ja-JP" altLang="en-US" dirty="0"/>
              <a:t> </a:t>
            </a:r>
            <a:r>
              <a:rPr lang="en-US" altLang="ja-JP" dirty="0"/>
              <a:t>liquid</a:t>
            </a:r>
            <a:r>
              <a:rPr lang="ja-JP" altLang="en-US" dirty="0"/>
              <a:t> </a:t>
            </a:r>
            <a:r>
              <a:rPr lang="en-US" altLang="ja-JP" dirty="0"/>
              <a:t>water (in progress)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dirty="0"/>
              <a:t>   ・</a:t>
            </a:r>
            <a:r>
              <a:rPr lang="en-US" altLang="ja-JP" dirty="0"/>
              <a:t>Design four-body correlation spectroscopies</a:t>
            </a:r>
            <a:br>
              <a:rPr lang="en-US" altLang="ja-JP" dirty="0"/>
            </a:b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B05989D-2DB7-47C1-8F60-DA7AC110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95626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C547D7-BE69-45CD-B08D-125A673A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Model Hamiltonian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321794-6439-4F62-97DF-12C7ABF8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  <p:pic>
        <p:nvPicPr>
          <p:cNvPr id="6" name="図 5" descr="ダイアグラム, 概略図&#10;&#10;自動的に生成された説明">
            <a:extLst>
              <a:ext uri="{FF2B5EF4-FFF2-40B4-BE49-F238E27FC236}">
                <a16:creationId xmlns:a16="http://schemas.microsoft.com/office/drawing/2014/main" id="{FEAC2E1B-0E76-4389-B2EB-9C90A11295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1" y="1435871"/>
            <a:ext cx="4186767" cy="560790"/>
          </a:xfrm>
          <a:prstGeom prst="rect">
            <a:avLst/>
          </a:prstGeom>
        </p:spPr>
      </p:pic>
      <p:pic>
        <p:nvPicPr>
          <p:cNvPr id="8" name="図 7" descr="テキスト&#10;&#10;低い精度で自動的に生成された説明">
            <a:extLst>
              <a:ext uri="{FF2B5EF4-FFF2-40B4-BE49-F238E27FC236}">
                <a16:creationId xmlns:a16="http://schemas.microsoft.com/office/drawing/2014/main" id="{C55F31E5-413C-412E-B050-B938827392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1" y="2563075"/>
            <a:ext cx="2216688" cy="697322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035B895F-A87F-40D2-BC8B-5DFA4F5848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1" y="3897838"/>
            <a:ext cx="4689410" cy="785427"/>
          </a:xfrm>
          <a:prstGeom prst="rect">
            <a:avLst/>
          </a:prstGeom>
        </p:spPr>
      </p:pic>
      <p:pic>
        <p:nvPicPr>
          <p:cNvPr id="12" name="図 11" descr="テキスト&#10;&#10;自動的に生成された説明">
            <a:extLst>
              <a:ext uri="{FF2B5EF4-FFF2-40B4-BE49-F238E27FC236}">
                <a16:creationId xmlns:a16="http://schemas.microsoft.com/office/drawing/2014/main" id="{1E9F0652-B541-41D1-BDE7-24F458D75D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1" y="5349099"/>
            <a:ext cx="2434732" cy="636514"/>
          </a:xfrm>
          <a:prstGeom prst="rect">
            <a:avLst/>
          </a:prstGeom>
        </p:spPr>
      </p:pic>
      <p:pic>
        <p:nvPicPr>
          <p:cNvPr id="14" name="図 13" descr="テキスト, 手紙&#10;&#10;自動的に生成された説明">
            <a:extLst>
              <a:ext uri="{FF2B5EF4-FFF2-40B4-BE49-F238E27FC236}">
                <a16:creationId xmlns:a16="http://schemas.microsoft.com/office/drawing/2014/main" id="{20457F63-DD90-494B-B1EC-25AB2C5CFA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41" y="2611585"/>
            <a:ext cx="2868267" cy="59238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301B7F-8474-4C8D-87DC-1361406E8DC2}"/>
              </a:ext>
            </a:extLst>
          </p:cNvPr>
          <p:cNvSpPr txBox="1"/>
          <p:nvPr/>
        </p:nvSpPr>
        <p:spPr>
          <a:xfrm>
            <a:off x="530681" y="1104900"/>
            <a:ext cx="2796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u="sng" dirty="0"/>
              <a:t>Total</a:t>
            </a:r>
            <a:r>
              <a:rPr lang="ja-JP" altLang="en-US" sz="1600" u="sng" dirty="0"/>
              <a:t> </a:t>
            </a:r>
            <a:r>
              <a:rPr lang="en-US" altLang="ja-JP" sz="1600" u="sng" dirty="0"/>
              <a:t>Hamiltonian</a:t>
            </a:r>
            <a:endParaRPr kumimoji="1" lang="ja-JP" altLang="en-US" sz="1600" u="sng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D0239DE-BB23-40F4-85DF-837133413F41}"/>
              </a:ext>
            </a:extLst>
          </p:cNvPr>
          <p:cNvSpPr txBox="1"/>
          <p:nvPr/>
        </p:nvSpPr>
        <p:spPr>
          <a:xfrm>
            <a:off x="530680" y="2256936"/>
            <a:ext cx="3657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u="sng" dirty="0"/>
              <a:t>Hamiltonian</a:t>
            </a:r>
            <a:r>
              <a:rPr kumimoji="1" lang="ja-JP" altLang="en-US" sz="1600" u="sng" dirty="0"/>
              <a:t> </a:t>
            </a:r>
            <a:r>
              <a:rPr kumimoji="1" lang="en-US" altLang="ja-JP" sz="1600" u="sng" dirty="0"/>
              <a:t>of</a:t>
            </a:r>
            <a:r>
              <a:rPr kumimoji="1" lang="ja-JP" altLang="en-US" sz="1600" u="sng" dirty="0"/>
              <a:t> </a:t>
            </a:r>
            <a:r>
              <a:rPr lang="en-US" altLang="ja-JP" sz="1600" u="sng" dirty="0" err="1"/>
              <a:t>eachl</a:t>
            </a:r>
            <a:r>
              <a:rPr lang="en-US" altLang="ja-JP" sz="1600" u="sng" dirty="0"/>
              <a:t> mode</a:t>
            </a:r>
            <a:endParaRPr kumimoji="1" lang="ja-JP" altLang="en-US" sz="1600" u="sng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378CB20-CED2-43F8-BDAA-606748900D44}"/>
              </a:ext>
            </a:extLst>
          </p:cNvPr>
          <p:cNvSpPr txBox="1"/>
          <p:nvPr/>
        </p:nvSpPr>
        <p:spPr>
          <a:xfrm>
            <a:off x="4061404" y="2256936"/>
            <a:ext cx="309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u="sng" dirty="0"/>
              <a:t>potential</a:t>
            </a:r>
            <a:endParaRPr kumimoji="1" lang="ja-JP" altLang="en-US" sz="1600" u="sng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061DFE9-CC8E-4073-9839-5BA8DF7F82A7}"/>
              </a:ext>
            </a:extLst>
          </p:cNvPr>
          <p:cNvSpPr txBox="1"/>
          <p:nvPr/>
        </p:nvSpPr>
        <p:spPr>
          <a:xfrm>
            <a:off x="530681" y="3523135"/>
            <a:ext cx="309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u="sng" dirty="0"/>
              <a:t>Bath</a:t>
            </a:r>
            <a:r>
              <a:rPr lang="ja-JP" altLang="en-US" sz="1600" u="sng" dirty="0"/>
              <a:t> </a:t>
            </a:r>
            <a:r>
              <a:rPr lang="en-US" altLang="ja-JP" sz="1600" u="sng" dirty="0" err="1"/>
              <a:t>Hamitonian</a:t>
            </a:r>
            <a:endParaRPr kumimoji="1" lang="ja-JP" altLang="en-US" sz="1600" u="sng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0D1794C-2115-44EB-91B8-672FCA603C5B}"/>
              </a:ext>
            </a:extLst>
          </p:cNvPr>
          <p:cNvSpPr txBox="1"/>
          <p:nvPr/>
        </p:nvSpPr>
        <p:spPr>
          <a:xfrm>
            <a:off x="530680" y="4958231"/>
            <a:ext cx="388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u="sng" dirty="0"/>
              <a:t>System-bath</a:t>
            </a:r>
            <a:r>
              <a:rPr kumimoji="1" lang="ja-JP" altLang="en-US" sz="1600" u="sng" dirty="0"/>
              <a:t> </a:t>
            </a:r>
            <a:r>
              <a:rPr kumimoji="1" lang="en-US" altLang="ja-JP" sz="1600" u="sng" dirty="0"/>
              <a:t>coupling</a:t>
            </a:r>
            <a:endParaRPr kumimoji="1" lang="ja-JP" altLang="en-US" sz="1600" u="sng" dirty="0"/>
          </a:p>
        </p:txBody>
      </p:sp>
      <p:pic>
        <p:nvPicPr>
          <p:cNvPr id="23" name="図 22" descr="テキスト, 手紙&#10;&#10;自動的に生成された説明">
            <a:extLst>
              <a:ext uri="{FF2B5EF4-FFF2-40B4-BE49-F238E27FC236}">
                <a16:creationId xmlns:a16="http://schemas.microsoft.com/office/drawing/2014/main" id="{56122800-7D91-4C10-8D57-6FFFDA6166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502" y="2633913"/>
            <a:ext cx="3997577" cy="59238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4E0FD00-F049-43CD-9908-1584AF606764}"/>
              </a:ext>
            </a:extLst>
          </p:cNvPr>
          <p:cNvSpPr txBox="1"/>
          <p:nvPr/>
        </p:nvSpPr>
        <p:spPr>
          <a:xfrm>
            <a:off x="7833436" y="2256936"/>
            <a:ext cx="309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u="sng" dirty="0"/>
              <a:t>Coupling</a:t>
            </a:r>
            <a:r>
              <a:rPr lang="ja-JP" altLang="en-US" sz="1600" u="sng" dirty="0"/>
              <a:t> </a:t>
            </a:r>
            <a:r>
              <a:rPr lang="en-US" altLang="ja-JP" sz="1600" u="sng" dirty="0"/>
              <a:t>between</a:t>
            </a:r>
            <a:r>
              <a:rPr lang="ja-JP" altLang="en-US" sz="1600" u="sng" dirty="0"/>
              <a:t> </a:t>
            </a:r>
            <a:r>
              <a:rPr lang="en-US" altLang="ja-JP" sz="1600" u="sng" dirty="0"/>
              <a:t>modes</a:t>
            </a:r>
            <a:endParaRPr kumimoji="1" lang="ja-JP" altLang="en-US" sz="1600" u="sng" dirty="0"/>
          </a:p>
        </p:txBody>
      </p:sp>
      <p:pic>
        <p:nvPicPr>
          <p:cNvPr id="5" name="図 4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22A77EAF-D5C4-4D14-AA76-C9EA6A755F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835" y="5349099"/>
            <a:ext cx="2561166" cy="508459"/>
          </a:xfrm>
          <a:prstGeom prst="rect">
            <a:avLst/>
          </a:prstGeom>
        </p:spPr>
      </p:pic>
      <p:pic>
        <p:nvPicPr>
          <p:cNvPr id="22" name="図 21" descr="ダイアグラム&#10;&#10;自動的に生成された説明">
            <a:extLst>
              <a:ext uri="{FF2B5EF4-FFF2-40B4-BE49-F238E27FC236}">
                <a16:creationId xmlns:a16="http://schemas.microsoft.com/office/drawing/2014/main" id="{59A68946-6A53-4D69-B416-0D6B2B957D9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502" y="3467518"/>
            <a:ext cx="2948146" cy="2981425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C0153EC-F5F2-4F9F-BEFA-0EEA2946C867}"/>
              </a:ext>
            </a:extLst>
          </p:cNvPr>
          <p:cNvSpPr txBox="1"/>
          <p:nvPr/>
        </p:nvSpPr>
        <p:spPr>
          <a:xfrm>
            <a:off x="6338810" y="6540173"/>
            <a:ext cx="5472263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ja-JP" sz="16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A. Sakurai and Y. </a:t>
            </a:r>
            <a:r>
              <a:rPr lang="en-US" altLang="ja-JP" sz="1600" kern="100" dirty="0" err="1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Tanimura</a:t>
            </a:r>
            <a:r>
              <a:rPr lang="en-US" altLang="ja-JP" sz="16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, J. Phys. Chem. A </a:t>
            </a:r>
            <a:r>
              <a:rPr lang="en-US" altLang="ja-JP" sz="1600" b="1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115</a:t>
            </a:r>
            <a:r>
              <a:rPr lang="en-US" altLang="ja-JP" sz="16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, 4009 (2011).</a:t>
            </a:r>
            <a:endParaRPr lang="ja-JP" altLang="ja-JP" sz="1600" kern="100" dirty="0">
              <a:effectLst/>
              <a:latin typeface="Century" panose="020406040505050203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47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B31D7B-FB6B-4E87-B989-B84AB1F7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81" y="279627"/>
            <a:ext cx="11651795" cy="749303"/>
          </a:xfrm>
        </p:spPr>
        <p:txBody>
          <a:bodyPr>
            <a:noAutofit/>
          </a:bodyPr>
          <a:lstStyle/>
          <a:p>
            <a:r>
              <a:rPr kumimoji="1" lang="en-US" altLang="ja-JP" sz="3200" dirty="0">
                <a:latin typeface="+mj-lt"/>
              </a:rPr>
              <a:t>Intramolecular</a:t>
            </a:r>
            <a:r>
              <a:rPr kumimoji="1" lang="ja-JP" altLang="en-US" sz="3200" dirty="0">
                <a:latin typeface="+mj-lt"/>
              </a:rPr>
              <a:t> </a:t>
            </a:r>
            <a:r>
              <a:rPr kumimoji="1" lang="en-US" altLang="ja-JP" sz="3200" dirty="0">
                <a:latin typeface="+mj-lt"/>
              </a:rPr>
              <a:t>and</a:t>
            </a:r>
            <a:r>
              <a:rPr kumimoji="1" lang="ja-JP" altLang="en-US" sz="3200" dirty="0">
                <a:latin typeface="+mj-lt"/>
              </a:rPr>
              <a:t> </a:t>
            </a:r>
            <a:r>
              <a:rPr kumimoji="1" lang="en-US" altLang="ja-JP" sz="3200" dirty="0">
                <a:latin typeface="+mj-lt"/>
              </a:rPr>
              <a:t>i</a:t>
            </a:r>
            <a:r>
              <a:rPr lang="en-US" altLang="ja-JP" sz="3200" dirty="0">
                <a:latin typeface="+mj-lt"/>
              </a:rPr>
              <a:t>ntermolecular vibrational modes of liquid water</a:t>
            </a:r>
            <a:endParaRPr kumimoji="1" lang="ja-JP" altLang="en-US" sz="3200" dirty="0">
              <a:latin typeface="+mj-lt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114F73-0B64-4DFD-9824-6D550F21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D6D75ED-B9F9-4008-83BD-50F7C2D16930}"/>
              </a:ext>
            </a:extLst>
          </p:cNvPr>
          <p:cNvGrpSpPr/>
          <p:nvPr/>
        </p:nvGrpSpPr>
        <p:grpSpPr>
          <a:xfrm>
            <a:off x="7236339" y="1492560"/>
            <a:ext cx="4849674" cy="3570710"/>
            <a:chOff x="7155656" y="1111625"/>
            <a:chExt cx="4849674" cy="3570710"/>
          </a:xfrm>
        </p:grpSpPr>
        <p:pic>
          <p:nvPicPr>
            <p:cNvPr id="11" name="図 10" descr="グラフ, ヒストグラム&#10;&#10;自動的に生成された説明">
              <a:extLst>
                <a:ext uri="{FF2B5EF4-FFF2-40B4-BE49-F238E27FC236}">
                  <a16:creationId xmlns:a16="http://schemas.microsoft.com/office/drawing/2014/main" id="{A537765F-318E-4997-B9A2-D99457002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5656" y="1111625"/>
              <a:ext cx="4849674" cy="3570710"/>
            </a:xfrm>
            <a:prstGeom prst="rect">
              <a:avLst/>
            </a:prstGeom>
          </p:spPr>
        </p:pic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375230CB-232F-460F-9C6F-FDF764E2C9C5}"/>
                </a:ext>
              </a:extLst>
            </p:cNvPr>
            <p:cNvSpPr txBox="1"/>
            <p:nvPr/>
          </p:nvSpPr>
          <p:spPr>
            <a:xfrm>
              <a:off x="10685930" y="1472537"/>
              <a:ext cx="502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b="1" dirty="0"/>
                <a:t>①</a:t>
              </a:r>
              <a:endParaRPr kumimoji="1" lang="ja-JP" altLang="en-US" sz="2800" b="1" dirty="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23EE0B84-5A80-4E05-9B32-08C68A87C044}"/>
                </a:ext>
              </a:extLst>
            </p:cNvPr>
            <p:cNvSpPr txBox="1"/>
            <p:nvPr/>
          </p:nvSpPr>
          <p:spPr>
            <a:xfrm>
              <a:off x="9170895" y="3227276"/>
              <a:ext cx="502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b="1" dirty="0"/>
                <a:t>②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D759675-0DAD-49B0-B5C2-0D8AE5F61390}"/>
                </a:ext>
              </a:extLst>
            </p:cNvPr>
            <p:cNvSpPr txBox="1"/>
            <p:nvPr/>
          </p:nvSpPr>
          <p:spPr>
            <a:xfrm>
              <a:off x="8399930" y="3006852"/>
              <a:ext cx="502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b="1" dirty="0"/>
                <a:t>③</a:t>
              </a:r>
              <a:endParaRPr kumimoji="1" lang="ja-JP" altLang="en-US" sz="2800" b="1" dirty="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96B270C-E3C2-41EA-970C-BD479A2AF7C6}"/>
                </a:ext>
              </a:extLst>
            </p:cNvPr>
            <p:cNvSpPr txBox="1"/>
            <p:nvPr/>
          </p:nvSpPr>
          <p:spPr>
            <a:xfrm>
              <a:off x="7637931" y="3393132"/>
              <a:ext cx="502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b="1" dirty="0"/>
                <a:t>④</a:t>
              </a: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17CFD475-9800-42C0-AE73-6E289C3E0EE5}"/>
              </a:ext>
            </a:extLst>
          </p:cNvPr>
          <p:cNvGrpSpPr/>
          <p:nvPr/>
        </p:nvGrpSpPr>
        <p:grpSpPr>
          <a:xfrm>
            <a:off x="530680" y="1771985"/>
            <a:ext cx="5997119" cy="2468240"/>
            <a:chOff x="521696" y="1155009"/>
            <a:chExt cx="5997119" cy="2468240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BD704A7-B545-4690-9482-10BA9E9CD8EA}"/>
                </a:ext>
              </a:extLst>
            </p:cNvPr>
            <p:cNvSpPr txBox="1"/>
            <p:nvPr/>
          </p:nvSpPr>
          <p:spPr>
            <a:xfrm>
              <a:off x="521696" y="1155009"/>
              <a:ext cx="4424981" cy="2468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u="sng" dirty="0"/>
                <a:t>Vibrational</a:t>
              </a:r>
              <a:r>
                <a:rPr lang="ja-JP" altLang="en-US" sz="2400" u="sng" dirty="0"/>
                <a:t> </a:t>
              </a:r>
              <a:r>
                <a:rPr lang="en-US" altLang="ja-JP" sz="2400" u="sng" dirty="0"/>
                <a:t>modes</a:t>
              </a:r>
              <a:endParaRPr kumimoji="1" lang="en-US" altLang="ja-JP" sz="2400" u="sng" dirty="0"/>
            </a:p>
            <a:p>
              <a:pPr>
                <a:lnSpc>
                  <a:spcPts val="4000"/>
                </a:lnSpc>
              </a:pPr>
              <a:r>
                <a:rPr lang="ja-JP" altLang="en-US" sz="2400" dirty="0"/>
                <a:t>① </a:t>
              </a:r>
              <a:r>
                <a:rPr lang="en-US" altLang="ja-JP" sz="2400" dirty="0"/>
                <a:t>OH</a:t>
              </a:r>
              <a:r>
                <a:rPr lang="ja-JP" altLang="en-US" sz="2400" dirty="0"/>
                <a:t> </a:t>
              </a:r>
              <a:r>
                <a:rPr lang="en-US" altLang="ja-JP" sz="2400" dirty="0"/>
                <a:t>stretching</a:t>
              </a:r>
            </a:p>
            <a:p>
              <a:pPr>
                <a:lnSpc>
                  <a:spcPts val="4000"/>
                </a:lnSpc>
              </a:pPr>
              <a:r>
                <a:rPr kumimoji="1" lang="ja-JP" altLang="en-US" sz="2400" dirty="0"/>
                <a:t>② </a:t>
              </a:r>
              <a:r>
                <a:rPr kumimoji="1" lang="en-US" altLang="ja-JP" sz="2400" dirty="0"/>
                <a:t>OH</a:t>
              </a:r>
              <a:r>
                <a:rPr lang="ja-JP" altLang="en-US" sz="2400" dirty="0"/>
                <a:t> </a:t>
              </a:r>
              <a:r>
                <a:rPr lang="en-US" altLang="ja-JP" sz="2400" dirty="0"/>
                <a:t>b</a:t>
              </a:r>
              <a:r>
                <a:rPr kumimoji="1" lang="en-US" altLang="ja-JP" sz="2400" dirty="0"/>
                <a:t>ending</a:t>
              </a:r>
              <a:endParaRPr kumimoji="1" lang="ja-JP" altLang="en-US" sz="2400" dirty="0"/>
            </a:p>
            <a:p>
              <a:pPr>
                <a:lnSpc>
                  <a:spcPts val="4000"/>
                </a:lnSpc>
              </a:pPr>
              <a:r>
                <a:rPr lang="ja-JP" altLang="en-US" sz="2400" dirty="0"/>
                <a:t>③ </a:t>
              </a:r>
              <a:r>
                <a:rPr lang="en-US" altLang="ja-JP" sz="2400" dirty="0" err="1"/>
                <a:t>Libration</a:t>
              </a:r>
              <a:endParaRPr lang="en-US" altLang="ja-JP" sz="2400" dirty="0"/>
            </a:p>
            <a:p>
              <a:pPr>
                <a:lnSpc>
                  <a:spcPts val="4000"/>
                </a:lnSpc>
              </a:pPr>
              <a:r>
                <a:rPr lang="ja-JP" altLang="en-US" sz="2400" dirty="0"/>
                <a:t>④ </a:t>
              </a:r>
              <a:r>
                <a:rPr lang="en-US" altLang="ja-JP" sz="2400" dirty="0"/>
                <a:t>HB translation</a:t>
              </a:r>
              <a:endParaRPr kumimoji="1" lang="ja-JP" altLang="en-US" sz="2400" dirty="0"/>
            </a:p>
          </p:txBody>
        </p:sp>
        <p:sp>
          <p:nvSpPr>
            <p:cNvPr id="18" name="右中かっこ 17">
              <a:extLst>
                <a:ext uri="{FF2B5EF4-FFF2-40B4-BE49-F238E27FC236}">
                  <a16:creationId xmlns:a16="http://schemas.microsoft.com/office/drawing/2014/main" id="{232DF54E-EC87-4330-9E6D-0D2F8BBE7CF3}"/>
                </a:ext>
              </a:extLst>
            </p:cNvPr>
            <p:cNvSpPr/>
            <p:nvPr/>
          </p:nvSpPr>
          <p:spPr>
            <a:xfrm>
              <a:off x="3663832" y="1614224"/>
              <a:ext cx="358083" cy="958647"/>
            </a:xfrm>
            <a:prstGeom prst="rightBrace">
              <a:avLst>
                <a:gd name="adj1" fmla="val 8333"/>
                <a:gd name="adj2" fmla="val 50935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右中かっこ 18">
              <a:extLst>
                <a:ext uri="{FF2B5EF4-FFF2-40B4-BE49-F238E27FC236}">
                  <a16:creationId xmlns:a16="http://schemas.microsoft.com/office/drawing/2014/main" id="{2987849C-2B3B-49CC-ADC9-E4C6AF3B1743}"/>
                </a:ext>
              </a:extLst>
            </p:cNvPr>
            <p:cNvSpPr/>
            <p:nvPr/>
          </p:nvSpPr>
          <p:spPr>
            <a:xfrm>
              <a:off x="3663832" y="2618736"/>
              <a:ext cx="358083" cy="958647"/>
            </a:xfrm>
            <a:prstGeom prst="rightBrace">
              <a:avLst>
                <a:gd name="adj1" fmla="val 8333"/>
                <a:gd name="adj2" fmla="val 50935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B145A854-C603-43AD-81F9-C23164DDB0F0}"/>
                </a:ext>
              </a:extLst>
            </p:cNvPr>
            <p:cNvSpPr txBox="1"/>
            <p:nvPr/>
          </p:nvSpPr>
          <p:spPr>
            <a:xfrm>
              <a:off x="4400196" y="1862714"/>
              <a:ext cx="2118619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intramolecular</a:t>
              </a:r>
              <a:endParaRPr kumimoji="1" lang="ja-JP" altLang="en-US" sz="24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69B925DD-592D-4C02-9645-BD254532BC94}"/>
                </a:ext>
              </a:extLst>
            </p:cNvPr>
            <p:cNvSpPr txBox="1"/>
            <p:nvPr/>
          </p:nvSpPr>
          <p:spPr>
            <a:xfrm>
              <a:off x="4400197" y="2867226"/>
              <a:ext cx="2118618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/>
                <a:t>intermolecular</a:t>
              </a:r>
              <a:endParaRPr kumimoji="1" lang="ja-JP" altLang="en-US" sz="2400" dirty="0"/>
            </a:p>
          </p:txBody>
        </p:sp>
      </p:grp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3DAC887-E69D-461E-A518-45BCC7323490}"/>
              </a:ext>
            </a:extLst>
          </p:cNvPr>
          <p:cNvSpPr txBox="1"/>
          <p:nvPr/>
        </p:nvSpPr>
        <p:spPr>
          <a:xfrm>
            <a:off x="7372666" y="5063270"/>
            <a:ext cx="49551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T. Hasegawa and Y. </a:t>
            </a:r>
            <a:r>
              <a:rPr lang="en-US" altLang="ja-JP" sz="1400" kern="100" dirty="0" err="1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Tanimura</a:t>
            </a: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, J. Phys. Chem. B </a:t>
            </a:r>
            <a:r>
              <a:rPr lang="en-US" altLang="ja-JP" sz="1400" b="1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115</a:t>
            </a: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, 5545 (2011).</a:t>
            </a:r>
            <a:endParaRPr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A781C28-42FA-43FC-AD54-E4837C74F59E}"/>
              </a:ext>
            </a:extLst>
          </p:cNvPr>
          <p:cNvSpPr txBox="1"/>
          <p:nvPr/>
        </p:nvSpPr>
        <p:spPr>
          <a:xfrm>
            <a:off x="530679" y="5749792"/>
            <a:ext cx="11555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u="sng" dirty="0"/>
              <a:t>Vibrational</a:t>
            </a:r>
            <a:r>
              <a:rPr kumimoji="1" lang="ja-JP" altLang="en-US" sz="3200" b="1" u="sng" dirty="0"/>
              <a:t> </a:t>
            </a:r>
            <a:r>
              <a:rPr kumimoji="1" lang="en-US" altLang="ja-JP" sz="3200" b="1" u="sng" dirty="0"/>
              <a:t>modes</a:t>
            </a:r>
            <a:r>
              <a:rPr kumimoji="1" lang="ja-JP" altLang="en-US" sz="3200" b="1" u="sng" dirty="0"/>
              <a:t> </a:t>
            </a:r>
            <a:r>
              <a:rPr lang="ja-JP" altLang="en-US" sz="3200" b="1" u="sng" dirty="0"/>
              <a:t>⇒ </a:t>
            </a:r>
            <a:r>
              <a:rPr lang="en-US" altLang="ja-JP" sz="3200" b="1" u="sng" dirty="0"/>
              <a:t>Brownian oscillators + Environments</a:t>
            </a:r>
            <a:endParaRPr kumimoji="1" lang="ja-JP" altLang="en-US" sz="3200" b="1" u="sng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F353F31-79FE-473A-A0D0-4261C510C3E0}"/>
              </a:ext>
            </a:extLst>
          </p:cNvPr>
          <p:cNvSpPr txBox="1"/>
          <p:nvPr/>
        </p:nvSpPr>
        <p:spPr>
          <a:xfrm>
            <a:off x="8409900" y="1113815"/>
            <a:ext cx="288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</a:t>
            </a:r>
            <a:r>
              <a:rPr lang="en-US" altLang="ja-JP" dirty="0"/>
              <a:t>R spectrum of liquid water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955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図 37" descr="夜の街のイラスト&#10;&#10;自動的に生成された説明">
            <a:extLst>
              <a:ext uri="{FF2B5EF4-FFF2-40B4-BE49-F238E27FC236}">
                <a16:creationId xmlns:a16="http://schemas.microsoft.com/office/drawing/2014/main" id="{DB23DADE-62E4-475B-BE84-6357F38893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" r="49953"/>
          <a:stretch/>
        </p:blipFill>
        <p:spPr>
          <a:xfrm>
            <a:off x="7640874" y="131486"/>
            <a:ext cx="3155181" cy="195611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DD44884-5F85-45DF-A19A-25D779DD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OH stretching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419970-8643-4478-B05D-2446BE2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BD9F14-8B6C-41BB-B96E-002B4260838F}"/>
              </a:ext>
            </a:extLst>
          </p:cNvPr>
          <p:cNvSpPr txBox="1"/>
          <p:nvPr/>
        </p:nvSpPr>
        <p:spPr>
          <a:xfrm>
            <a:off x="792951" y="1110729"/>
            <a:ext cx="239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u="sng" dirty="0"/>
              <a:t>RII</a:t>
            </a:r>
            <a:r>
              <a:rPr lang="ja-JP" altLang="en-US" sz="2400" b="1" u="sng" dirty="0"/>
              <a:t> </a:t>
            </a:r>
            <a:r>
              <a:rPr lang="en-US" altLang="ja-JP" sz="2400" b="1" u="sng" dirty="0"/>
              <a:t>spectrum</a:t>
            </a:r>
            <a:endParaRPr kumimoji="1" lang="ja-JP" altLang="en-US" sz="2400" b="1" u="sng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28B7425-5D50-4A10-B697-079DCBCA5BD3}"/>
              </a:ext>
            </a:extLst>
          </p:cNvPr>
          <p:cNvSpPr txBox="1"/>
          <p:nvPr/>
        </p:nvSpPr>
        <p:spPr>
          <a:xfrm>
            <a:off x="792951" y="1718271"/>
            <a:ext cx="605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IRI, </a:t>
            </a:r>
            <a:r>
              <a:rPr lang="en-US" altLang="ja-JP" dirty="0"/>
              <a:t>IIR: almost the same profile </a:t>
            </a:r>
            <a:r>
              <a:rPr kumimoji="1" lang="ja-JP" altLang="en-US" dirty="0"/>
              <a:t>⇒ </a:t>
            </a:r>
            <a:r>
              <a:rPr lang="en-US" altLang="ja-JP" b="1" dirty="0"/>
              <a:t>strong</a:t>
            </a:r>
            <a:r>
              <a:rPr lang="ja-JP" altLang="en-US" b="1" dirty="0"/>
              <a:t> </a:t>
            </a:r>
            <a:r>
              <a:rPr lang="en-US" altLang="ja-JP" b="1" dirty="0"/>
              <a:t>AH</a:t>
            </a:r>
            <a:endParaRPr kumimoji="1" lang="ja-JP" altLang="en-US" b="1" dirty="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71108AA4-45DC-4F59-8891-F55C3C9625B5}"/>
              </a:ext>
            </a:extLst>
          </p:cNvPr>
          <p:cNvGrpSpPr/>
          <p:nvPr/>
        </p:nvGrpSpPr>
        <p:grpSpPr>
          <a:xfrm>
            <a:off x="1420900" y="2241742"/>
            <a:ext cx="9277932" cy="4439052"/>
            <a:chOff x="486264" y="2217514"/>
            <a:chExt cx="9277932" cy="4439052"/>
          </a:xfrm>
        </p:grpSpPr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11CE30D-AD93-4491-A670-714A38EE740B}"/>
                </a:ext>
              </a:extLst>
            </p:cNvPr>
            <p:cNvSpPr txBox="1"/>
            <p:nvPr/>
          </p:nvSpPr>
          <p:spPr>
            <a:xfrm>
              <a:off x="5111395" y="2217514"/>
              <a:ext cx="1289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u="sng" dirty="0"/>
                <a:t>classical</a:t>
              </a:r>
              <a:endParaRPr kumimoji="1" lang="ja-JP" altLang="en-US" u="sng" dirty="0"/>
            </a:p>
          </p:txBody>
        </p: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6CD9EF6A-A50C-4BBF-BAD7-FAD5E0B52986}"/>
                </a:ext>
              </a:extLst>
            </p:cNvPr>
            <p:cNvGrpSpPr/>
            <p:nvPr/>
          </p:nvGrpSpPr>
          <p:grpSpPr>
            <a:xfrm>
              <a:off x="486264" y="2217514"/>
              <a:ext cx="9277932" cy="4439052"/>
              <a:chOff x="486264" y="2217514"/>
              <a:chExt cx="9277932" cy="4439052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361B67EC-9872-4E0F-AEDD-4278FEAE9121}"/>
                  </a:ext>
                </a:extLst>
              </p:cNvPr>
              <p:cNvSpPr txBox="1"/>
              <p:nvPr/>
            </p:nvSpPr>
            <p:spPr>
              <a:xfrm>
                <a:off x="486264" y="2217514"/>
                <a:ext cx="1446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u="sng" dirty="0"/>
                  <a:t>quantum</a:t>
                </a:r>
                <a:endParaRPr kumimoji="1" lang="ja-JP" altLang="en-US" u="sng" dirty="0"/>
              </a:p>
            </p:txBody>
          </p:sp>
          <p:pic>
            <p:nvPicPr>
              <p:cNvPr id="29" name="図 28" descr="グラフ&#10;&#10;自動的に生成された説明">
                <a:extLst>
                  <a:ext uri="{FF2B5EF4-FFF2-40B4-BE49-F238E27FC236}">
                    <a16:creationId xmlns:a16="http://schemas.microsoft.com/office/drawing/2014/main" id="{0D416F46-34C7-469E-91B0-8D18F694E3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13"/>
              <a:stretch/>
            </p:blipFill>
            <p:spPr>
              <a:xfrm>
                <a:off x="5161364" y="2652831"/>
                <a:ext cx="4602832" cy="4003735"/>
              </a:xfrm>
              <a:prstGeom prst="rect">
                <a:avLst/>
              </a:prstGeom>
            </p:spPr>
          </p:pic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303E8A3D-E0B4-481F-B3EC-D586238BEB54}"/>
                  </a:ext>
                </a:extLst>
              </p:cNvPr>
              <p:cNvSpPr txBox="1"/>
              <p:nvPr/>
            </p:nvSpPr>
            <p:spPr>
              <a:xfrm>
                <a:off x="7936608" y="5591927"/>
                <a:ext cx="5437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0" dirty="0">
                    <a:latin typeface="Times New Roman" panose="02020603050405020304" pitchFamily="18" charset="0"/>
                    <a:ea typeface="Arial Unicode MS" panose="020B0604020202020204" pitchFamily="50" charset="-128"/>
                    <a:cs typeface="Times New Roman" panose="02020603050405020304" pitchFamily="18" charset="0"/>
                  </a:rPr>
                  <a:t>(b)</a:t>
                </a:r>
                <a:endParaRPr kumimoji="1" lang="ja-JP" altLang="en-US" sz="240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80C0F0A-F377-470A-A47C-9154F51C3745}"/>
                  </a:ext>
                </a:extLst>
              </p:cNvPr>
              <p:cNvSpPr txBox="1"/>
              <p:nvPr/>
            </p:nvSpPr>
            <p:spPr>
              <a:xfrm>
                <a:off x="8020776" y="4439134"/>
                <a:ext cx="5261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b="0" dirty="0">
                    <a:latin typeface="Times New Roman" panose="02020603050405020304" pitchFamily="18" charset="0"/>
                    <a:ea typeface="Arial Unicode MS" panose="020B0604020202020204" pitchFamily="50" charset="-128"/>
                    <a:cs typeface="Times New Roman" panose="02020603050405020304" pitchFamily="18" charset="0"/>
                  </a:rPr>
                  <a:t>(a)</a:t>
                </a:r>
                <a:endParaRPr kumimoji="1" lang="ja-JP" altLang="en-US" sz="240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1" name="図 30" descr="グラフ&#10;&#10;自動的に生成された説明">
                <a:extLst>
                  <a:ext uri="{FF2B5EF4-FFF2-40B4-BE49-F238E27FC236}">
                    <a16:creationId xmlns:a16="http://schemas.microsoft.com/office/drawing/2014/main" id="{49CDFE8A-BFC3-404E-B6C1-9C35309633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42"/>
              <a:stretch/>
            </p:blipFill>
            <p:spPr>
              <a:xfrm>
                <a:off x="644973" y="2672824"/>
                <a:ext cx="4551406" cy="3965789"/>
              </a:xfrm>
              <a:prstGeom prst="rect">
                <a:avLst/>
              </a:prstGeom>
            </p:spPr>
          </p:pic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21B3EFE-7E17-4B63-A4BC-305C8465579B}"/>
                  </a:ext>
                </a:extLst>
              </p:cNvPr>
              <p:cNvSpPr txBox="1"/>
              <p:nvPr/>
            </p:nvSpPr>
            <p:spPr>
              <a:xfrm>
                <a:off x="3501768" y="5591926"/>
                <a:ext cx="6463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0" dirty="0">
                    <a:latin typeface="Times New Roman" panose="02020603050405020304" pitchFamily="18" charset="0"/>
                    <a:ea typeface="Arial Unicode MS" panose="020B0604020202020204" pitchFamily="50" charset="-128"/>
                    <a:cs typeface="Times New Roman" panose="02020603050405020304" pitchFamily="18" charset="0"/>
                  </a:rPr>
                  <a:t>(b’)</a:t>
                </a:r>
                <a:endParaRPr kumimoji="1" lang="ja-JP" altLang="en-US" sz="240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A5545AE6-B219-4E51-A0FF-44D57133D870}"/>
                  </a:ext>
                </a:extLst>
              </p:cNvPr>
              <p:cNvSpPr txBox="1"/>
              <p:nvPr/>
            </p:nvSpPr>
            <p:spPr>
              <a:xfrm>
                <a:off x="2790568" y="5591926"/>
                <a:ext cx="5437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0" dirty="0">
                    <a:latin typeface="Times New Roman" panose="02020603050405020304" pitchFamily="18" charset="0"/>
                    <a:ea typeface="Arial Unicode MS" panose="020B0604020202020204" pitchFamily="50" charset="-128"/>
                    <a:cs typeface="Times New Roman" panose="02020603050405020304" pitchFamily="18" charset="0"/>
                  </a:rPr>
                  <a:t>(b)</a:t>
                </a:r>
                <a:endParaRPr kumimoji="1" lang="ja-JP" altLang="en-US" sz="240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736D41B-2FE3-410B-AAEF-230DFC262978}"/>
                  </a:ext>
                </a:extLst>
              </p:cNvPr>
              <p:cNvSpPr txBox="1"/>
              <p:nvPr/>
            </p:nvSpPr>
            <p:spPr>
              <a:xfrm>
                <a:off x="3501768" y="4256254"/>
                <a:ext cx="5261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b="0" dirty="0">
                    <a:latin typeface="Times New Roman" panose="02020603050405020304" pitchFamily="18" charset="0"/>
                    <a:ea typeface="Arial Unicode MS" panose="020B0604020202020204" pitchFamily="50" charset="-128"/>
                    <a:cs typeface="Times New Roman" panose="02020603050405020304" pitchFamily="18" charset="0"/>
                  </a:rPr>
                  <a:t>(a)</a:t>
                </a:r>
                <a:endParaRPr kumimoji="1" lang="ja-JP" altLang="en-US" sz="240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7282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A72375F1-61F1-400A-BD75-4ECD22EB47FE}"/>
              </a:ext>
            </a:extLst>
          </p:cNvPr>
          <p:cNvGrpSpPr/>
          <p:nvPr/>
        </p:nvGrpSpPr>
        <p:grpSpPr>
          <a:xfrm>
            <a:off x="1605670" y="2724246"/>
            <a:ext cx="9137311" cy="3983742"/>
            <a:chOff x="1605670" y="2744566"/>
            <a:chExt cx="9137311" cy="3983742"/>
          </a:xfrm>
        </p:grpSpPr>
        <p:pic>
          <p:nvPicPr>
            <p:cNvPr id="19" name="図 18" descr="グラフ&#10;&#10;中程度の精度で自動的に生成された説明">
              <a:extLst>
                <a:ext uri="{FF2B5EF4-FFF2-40B4-BE49-F238E27FC236}">
                  <a16:creationId xmlns:a16="http://schemas.microsoft.com/office/drawing/2014/main" id="{983ADC0A-48AF-4871-821A-360BDA7056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15"/>
            <a:stretch/>
          </p:blipFill>
          <p:spPr>
            <a:xfrm>
              <a:off x="1605670" y="2744566"/>
              <a:ext cx="4562598" cy="3975198"/>
            </a:xfrm>
            <a:prstGeom prst="rect">
              <a:avLst/>
            </a:prstGeom>
          </p:spPr>
        </p:pic>
        <p:pic>
          <p:nvPicPr>
            <p:cNvPr id="20" name="図 19" descr="グラフ&#10;&#10;自動的に生成された説明">
              <a:extLst>
                <a:ext uri="{FF2B5EF4-FFF2-40B4-BE49-F238E27FC236}">
                  <a16:creationId xmlns:a16="http://schemas.microsoft.com/office/drawing/2014/main" id="{98DA5D79-7353-42B5-A733-1BF1C9FA2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2"/>
            <a:stretch/>
          </p:blipFill>
          <p:spPr>
            <a:xfrm>
              <a:off x="6181891" y="2804160"/>
              <a:ext cx="4561090" cy="3924148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CDD44884-5F85-45DF-A19A-25D779DD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OH</a:t>
            </a:r>
            <a:r>
              <a:rPr lang="ja-JP" altLang="en-US" dirty="0"/>
              <a:t> </a:t>
            </a:r>
            <a:r>
              <a:rPr lang="en-US" altLang="ja-JP" dirty="0"/>
              <a:t>stretching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419970-8643-4478-B05D-2446BE2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BD9F14-8B6C-41BB-B96E-002B4260838F}"/>
              </a:ext>
            </a:extLst>
          </p:cNvPr>
          <p:cNvSpPr txBox="1"/>
          <p:nvPr/>
        </p:nvSpPr>
        <p:spPr>
          <a:xfrm>
            <a:off x="792951" y="1110729"/>
            <a:ext cx="239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u="sng" dirty="0"/>
              <a:t>RII</a:t>
            </a:r>
            <a:r>
              <a:rPr lang="ja-JP" altLang="en-US" sz="2400" b="1" u="sng" dirty="0"/>
              <a:t> </a:t>
            </a:r>
            <a:r>
              <a:rPr lang="en-US" altLang="ja-JP" sz="2400" b="1" u="sng" dirty="0"/>
              <a:t>spectrum</a:t>
            </a:r>
            <a:endParaRPr kumimoji="1" lang="ja-JP" altLang="en-US" sz="2400" b="1" u="sng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28B7425-5D50-4A10-B697-079DCBCA5BD3}"/>
              </a:ext>
            </a:extLst>
          </p:cNvPr>
          <p:cNvSpPr txBox="1"/>
          <p:nvPr/>
        </p:nvSpPr>
        <p:spPr>
          <a:xfrm>
            <a:off x="792951" y="1718271"/>
            <a:ext cx="605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IRI, IIR: almost the same profile</a:t>
            </a:r>
            <a:r>
              <a:rPr kumimoji="1" lang="ja-JP" altLang="en-US" dirty="0"/>
              <a:t> ⇒ </a:t>
            </a:r>
            <a:r>
              <a:rPr lang="en-US" altLang="ja-JP" b="1" dirty="0"/>
              <a:t>strong</a:t>
            </a:r>
            <a:r>
              <a:rPr lang="ja-JP" altLang="en-US" b="1" dirty="0"/>
              <a:t> </a:t>
            </a:r>
            <a:r>
              <a:rPr lang="en-US" altLang="ja-JP" b="1" dirty="0"/>
              <a:t>AH</a:t>
            </a:r>
            <a:endParaRPr kumimoji="1" lang="ja-JP" altLang="en-US" b="1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11CE30D-AD93-4491-A670-714A38EE740B}"/>
              </a:ext>
            </a:extLst>
          </p:cNvPr>
          <p:cNvSpPr txBox="1"/>
          <p:nvPr/>
        </p:nvSpPr>
        <p:spPr>
          <a:xfrm>
            <a:off x="6046031" y="2241742"/>
            <a:ext cx="1289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u="sng" dirty="0"/>
              <a:t>classical</a:t>
            </a:r>
            <a:endParaRPr kumimoji="1" lang="ja-JP" altLang="en-US" u="sng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61B67EC-9872-4E0F-AEDD-4278FEAE9121}"/>
              </a:ext>
            </a:extLst>
          </p:cNvPr>
          <p:cNvSpPr txBox="1"/>
          <p:nvPr/>
        </p:nvSpPr>
        <p:spPr>
          <a:xfrm>
            <a:off x="1420900" y="2241742"/>
            <a:ext cx="144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quantum</a:t>
            </a:r>
            <a:endParaRPr kumimoji="1" lang="ja-JP" altLang="en-US" u="sng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80C0F0A-F377-470A-A47C-9154F51C3745}"/>
              </a:ext>
            </a:extLst>
          </p:cNvPr>
          <p:cNvSpPr txBox="1"/>
          <p:nvPr/>
        </p:nvSpPr>
        <p:spPr>
          <a:xfrm>
            <a:off x="6999169" y="2967335"/>
            <a:ext cx="526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rPr>
              <a:t>(a)</a:t>
            </a:r>
            <a:endParaRPr kumimoji="1" lang="ja-JP" altLang="en-US" sz="2400" dirty="0">
              <a:latin typeface="Times New Roman" panose="02020603050405020304" pitchFamily="18" charset="0"/>
              <a:ea typeface="Arial Unicode MS" panose="020B060402020202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736D41B-2FE3-410B-AAEF-230DFC262978}"/>
              </a:ext>
            </a:extLst>
          </p:cNvPr>
          <p:cNvSpPr txBox="1"/>
          <p:nvPr/>
        </p:nvSpPr>
        <p:spPr>
          <a:xfrm>
            <a:off x="2402041" y="2967335"/>
            <a:ext cx="526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rPr>
              <a:t>(a)</a:t>
            </a:r>
            <a:endParaRPr kumimoji="1" lang="ja-JP" altLang="en-US" sz="2400" dirty="0">
              <a:latin typeface="Times New Roman" panose="02020603050405020304" pitchFamily="18" charset="0"/>
              <a:ea typeface="Arial Unicode MS" panose="020B0604020202020204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22" name="図 21" descr="夜の街のイラスト&#10;&#10;自動的に生成された説明">
            <a:extLst>
              <a:ext uri="{FF2B5EF4-FFF2-40B4-BE49-F238E27FC236}">
                <a16:creationId xmlns:a16="http://schemas.microsoft.com/office/drawing/2014/main" id="{789D03A1-0294-4CB2-98B1-7F0DC9C859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" r="49953"/>
          <a:stretch/>
        </p:blipFill>
        <p:spPr>
          <a:xfrm>
            <a:off x="7640874" y="131486"/>
            <a:ext cx="3155181" cy="195611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75564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D44884-5F85-45DF-A19A-25D779DD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HOH</a:t>
            </a:r>
            <a:r>
              <a:rPr lang="ja-JP" altLang="en-US" dirty="0"/>
              <a:t> </a:t>
            </a:r>
            <a:r>
              <a:rPr lang="en-US" altLang="ja-JP" dirty="0"/>
              <a:t>bending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419970-8643-4478-B05D-2446BE2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BD9F14-8B6C-41BB-B96E-002B4260838F}"/>
              </a:ext>
            </a:extLst>
          </p:cNvPr>
          <p:cNvSpPr txBox="1"/>
          <p:nvPr/>
        </p:nvSpPr>
        <p:spPr>
          <a:xfrm>
            <a:off x="783524" y="1282122"/>
            <a:ext cx="239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u="sng" dirty="0"/>
              <a:t>RII</a:t>
            </a:r>
            <a:r>
              <a:rPr lang="ja-JP" altLang="en-US" sz="2400" b="1" u="sng" dirty="0"/>
              <a:t> </a:t>
            </a:r>
            <a:r>
              <a:rPr lang="en-US" altLang="ja-JP" sz="2400" b="1" u="sng" dirty="0"/>
              <a:t>spectrum</a:t>
            </a:r>
            <a:endParaRPr kumimoji="1" lang="ja-JP" altLang="en-US" sz="2400" b="1" u="sng" dirty="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71108AA4-45DC-4F59-8891-F55C3C9625B5}"/>
              </a:ext>
            </a:extLst>
          </p:cNvPr>
          <p:cNvGrpSpPr/>
          <p:nvPr/>
        </p:nvGrpSpPr>
        <p:grpSpPr>
          <a:xfrm>
            <a:off x="1420900" y="2241742"/>
            <a:ext cx="5914340" cy="369332"/>
            <a:chOff x="486264" y="2217514"/>
            <a:chExt cx="5914340" cy="369332"/>
          </a:xfrm>
        </p:grpSpPr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11CE30D-AD93-4491-A670-714A38EE740B}"/>
                </a:ext>
              </a:extLst>
            </p:cNvPr>
            <p:cNvSpPr txBox="1"/>
            <p:nvPr/>
          </p:nvSpPr>
          <p:spPr>
            <a:xfrm>
              <a:off x="5111395" y="2217514"/>
              <a:ext cx="1289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u="sng" dirty="0"/>
                <a:t>classical</a:t>
              </a:r>
              <a:endParaRPr kumimoji="1" lang="ja-JP" altLang="en-US" u="sng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361B67EC-9872-4E0F-AEDD-4278FEAE9121}"/>
                </a:ext>
              </a:extLst>
            </p:cNvPr>
            <p:cNvSpPr txBox="1"/>
            <p:nvPr/>
          </p:nvSpPr>
          <p:spPr>
            <a:xfrm>
              <a:off x="486264" y="2217514"/>
              <a:ext cx="1446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u="sng" dirty="0"/>
                <a:t>quantum</a:t>
              </a:r>
              <a:endParaRPr kumimoji="1" lang="ja-JP" altLang="en-US" u="sng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B7043C9A-D6F5-4912-A28B-E1790D4EE4F1}"/>
              </a:ext>
            </a:extLst>
          </p:cNvPr>
          <p:cNvGrpSpPr/>
          <p:nvPr/>
        </p:nvGrpSpPr>
        <p:grpSpPr>
          <a:xfrm>
            <a:off x="1420900" y="2687320"/>
            <a:ext cx="9148634" cy="3955820"/>
            <a:chOff x="530681" y="2351861"/>
            <a:chExt cx="9148634" cy="3955820"/>
          </a:xfrm>
        </p:grpSpPr>
        <p:pic>
          <p:nvPicPr>
            <p:cNvPr id="24" name="図 23" descr="グラフ&#10;&#10;自動的に生成された説明">
              <a:extLst>
                <a:ext uri="{FF2B5EF4-FFF2-40B4-BE49-F238E27FC236}">
                  <a16:creationId xmlns:a16="http://schemas.microsoft.com/office/drawing/2014/main" id="{818EE771-02E9-4C9F-885B-93831F877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79"/>
            <a:stretch/>
          </p:blipFill>
          <p:spPr>
            <a:xfrm>
              <a:off x="5126353" y="2351861"/>
              <a:ext cx="4552962" cy="3917705"/>
            </a:xfrm>
            <a:prstGeom prst="rect">
              <a:avLst/>
            </a:prstGeom>
          </p:spPr>
        </p:pic>
        <p:pic>
          <p:nvPicPr>
            <p:cNvPr id="25" name="図 24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5C42ECD1-C2ED-4EEE-A880-DC2F98D6E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37"/>
            <a:stretch/>
          </p:blipFill>
          <p:spPr>
            <a:xfrm>
              <a:off x="530681" y="2351861"/>
              <a:ext cx="4593984" cy="3955820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675F1319-4A81-41F4-85AF-5C80071B0F2F}"/>
                </a:ext>
              </a:extLst>
            </p:cNvPr>
            <p:cNvSpPr txBox="1"/>
            <p:nvPr/>
          </p:nvSpPr>
          <p:spPr>
            <a:xfrm>
              <a:off x="1947712" y="4005861"/>
              <a:ext cx="5261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(c)</a:t>
              </a:r>
              <a:endParaRPr kumimoji="1" lang="ja-JP" altLang="en-US" sz="240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48359F69-3925-49E0-BB6D-7D7AB43D83DF}"/>
                </a:ext>
              </a:extLst>
            </p:cNvPr>
            <p:cNvSpPr txBox="1"/>
            <p:nvPr/>
          </p:nvSpPr>
          <p:spPr>
            <a:xfrm>
              <a:off x="6425402" y="4004935"/>
              <a:ext cx="544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(c)</a:t>
              </a:r>
              <a:endParaRPr kumimoji="1" lang="ja-JP" altLang="en-US" sz="240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80B65AEE-DA5D-4D72-BCEA-C93CA8124020}"/>
                </a:ext>
              </a:extLst>
            </p:cNvPr>
            <p:cNvSpPr txBox="1"/>
            <p:nvPr/>
          </p:nvSpPr>
          <p:spPr>
            <a:xfrm>
              <a:off x="7996669" y="4004935"/>
              <a:ext cx="544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(d)</a:t>
              </a:r>
              <a:endParaRPr kumimoji="1" lang="ja-JP" altLang="en-US" sz="240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B237C6A7-7441-47F3-B64E-89958C38138D}"/>
                </a:ext>
              </a:extLst>
            </p:cNvPr>
            <p:cNvSpPr txBox="1"/>
            <p:nvPr/>
          </p:nvSpPr>
          <p:spPr>
            <a:xfrm>
              <a:off x="3452311" y="4005861"/>
              <a:ext cx="544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(d)</a:t>
              </a:r>
              <a:endParaRPr kumimoji="1" lang="ja-JP" altLang="en-US" sz="240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25FB1A3F-B5C0-4042-8D39-35EA6E715F4C}"/>
                </a:ext>
              </a:extLst>
            </p:cNvPr>
            <p:cNvSpPr txBox="1"/>
            <p:nvPr/>
          </p:nvSpPr>
          <p:spPr>
            <a:xfrm>
              <a:off x="6475021" y="3127772"/>
              <a:ext cx="544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(e)</a:t>
              </a:r>
              <a:endParaRPr kumimoji="1" lang="ja-JP" altLang="en-US" sz="240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図 5" descr="光の線&#10;&#10;自動的に生成された説明">
            <a:extLst>
              <a:ext uri="{FF2B5EF4-FFF2-40B4-BE49-F238E27FC236}">
                <a16:creationId xmlns:a16="http://schemas.microsoft.com/office/drawing/2014/main" id="{C3BCDB3B-A58D-4F47-9AD4-32D997519D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526" y="141215"/>
            <a:ext cx="8059362" cy="198583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39274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1169391-8AD5-4EA5-9849-FAC8488B4456}"/>
              </a:ext>
            </a:extLst>
          </p:cNvPr>
          <p:cNvGrpSpPr/>
          <p:nvPr/>
        </p:nvGrpSpPr>
        <p:grpSpPr>
          <a:xfrm>
            <a:off x="1366815" y="2682146"/>
            <a:ext cx="9202752" cy="3993296"/>
            <a:chOff x="1387135" y="6431718"/>
            <a:chExt cx="9202752" cy="3993296"/>
          </a:xfrm>
        </p:grpSpPr>
        <p:pic>
          <p:nvPicPr>
            <p:cNvPr id="10" name="図 9" descr="グラフ&#10;&#10;自動的に生成された説明">
              <a:extLst>
                <a:ext uri="{FF2B5EF4-FFF2-40B4-BE49-F238E27FC236}">
                  <a16:creationId xmlns:a16="http://schemas.microsoft.com/office/drawing/2014/main" id="{6E7A3F80-0E2B-4A58-BB4C-4EB46B8447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37"/>
            <a:stretch/>
          </p:blipFill>
          <p:spPr>
            <a:xfrm>
              <a:off x="5964188" y="6431718"/>
              <a:ext cx="4625699" cy="3993296"/>
            </a:xfrm>
            <a:prstGeom prst="rect">
              <a:avLst/>
            </a:prstGeom>
          </p:spPr>
        </p:pic>
        <p:pic>
          <p:nvPicPr>
            <p:cNvPr id="12" name="図 11" descr="グラフ, 散布図&#10;&#10;自動的に生成された説明">
              <a:extLst>
                <a:ext uri="{FF2B5EF4-FFF2-40B4-BE49-F238E27FC236}">
                  <a16:creationId xmlns:a16="http://schemas.microsoft.com/office/drawing/2014/main" id="{23E8AA5C-57D5-41EA-AD4C-3C47AEF79B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4"/>
            <a:stretch/>
          </p:blipFill>
          <p:spPr>
            <a:xfrm>
              <a:off x="1387135" y="6445166"/>
              <a:ext cx="4612020" cy="3968834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CDD44884-5F85-45DF-A19A-25D779DD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HOH</a:t>
            </a:r>
            <a:r>
              <a:rPr lang="ja-JP" altLang="en-US" dirty="0"/>
              <a:t> </a:t>
            </a:r>
            <a:r>
              <a:rPr lang="en-US" altLang="ja-JP" dirty="0"/>
              <a:t>bending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419970-8643-4478-B05D-2446BE2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BD9F14-8B6C-41BB-B96E-002B4260838F}"/>
              </a:ext>
            </a:extLst>
          </p:cNvPr>
          <p:cNvSpPr txBox="1"/>
          <p:nvPr/>
        </p:nvSpPr>
        <p:spPr>
          <a:xfrm>
            <a:off x="783524" y="1282122"/>
            <a:ext cx="239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u="sng" dirty="0"/>
              <a:t>IRI</a:t>
            </a:r>
            <a:r>
              <a:rPr lang="ja-JP" altLang="en-US" sz="2400" b="1" u="sng" dirty="0"/>
              <a:t> </a:t>
            </a:r>
            <a:r>
              <a:rPr lang="en-US" altLang="ja-JP" sz="2400" b="1" u="sng" dirty="0"/>
              <a:t>spectrum</a:t>
            </a:r>
            <a:endParaRPr kumimoji="1" lang="ja-JP" altLang="en-US" sz="2400" b="1" u="sng" dirty="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71108AA4-45DC-4F59-8891-F55C3C9625B5}"/>
              </a:ext>
            </a:extLst>
          </p:cNvPr>
          <p:cNvGrpSpPr/>
          <p:nvPr/>
        </p:nvGrpSpPr>
        <p:grpSpPr>
          <a:xfrm>
            <a:off x="1420900" y="2241742"/>
            <a:ext cx="5914340" cy="369332"/>
            <a:chOff x="486264" y="2217514"/>
            <a:chExt cx="5914340" cy="369332"/>
          </a:xfrm>
        </p:grpSpPr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11CE30D-AD93-4491-A670-714A38EE740B}"/>
                </a:ext>
              </a:extLst>
            </p:cNvPr>
            <p:cNvSpPr txBox="1"/>
            <p:nvPr/>
          </p:nvSpPr>
          <p:spPr>
            <a:xfrm>
              <a:off x="5111395" y="2217514"/>
              <a:ext cx="1289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u="sng" dirty="0"/>
                <a:t>classical</a:t>
              </a:r>
              <a:endParaRPr kumimoji="1" lang="ja-JP" altLang="en-US" u="sng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361B67EC-9872-4E0F-AEDD-4278FEAE9121}"/>
                </a:ext>
              </a:extLst>
            </p:cNvPr>
            <p:cNvSpPr txBox="1"/>
            <p:nvPr/>
          </p:nvSpPr>
          <p:spPr>
            <a:xfrm>
              <a:off x="486264" y="2217514"/>
              <a:ext cx="1446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u="sng" dirty="0"/>
                <a:t>quantum</a:t>
              </a:r>
              <a:endParaRPr kumimoji="1" lang="ja-JP" altLang="en-US" u="sng" dirty="0"/>
            </a:p>
          </p:txBody>
        </p:sp>
      </p:grpSp>
      <p:pic>
        <p:nvPicPr>
          <p:cNvPr id="8" name="図 7" descr="夜の街のイラスト&#10;&#10;自動的に生成された説明">
            <a:extLst>
              <a:ext uri="{FF2B5EF4-FFF2-40B4-BE49-F238E27FC236}">
                <a16:creationId xmlns:a16="http://schemas.microsoft.com/office/drawing/2014/main" id="{69A7552F-A7E9-47FB-BB65-49DED1FD07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780" y="16075"/>
            <a:ext cx="4985829" cy="202570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C984654-B508-4302-A509-E7F46454A26B}"/>
              </a:ext>
            </a:extLst>
          </p:cNvPr>
          <p:cNvSpPr txBox="1"/>
          <p:nvPr/>
        </p:nvSpPr>
        <p:spPr>
          <a:xfrm>
            <a:off x="2964931" y="4498003"/>
            <a:ext cx="526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rPr>
              <a:t>(f)</a:t>
            </a:r>
            <a:endParaRPr kumimoji="1" lang="ja-JP" altLang="en-US" sz="2400" dirty="0">
              <a:latin typeface="Times New Roman" panose="02020603050405020304" pitchFamily="18" charset="0"/>
              <a:ea typeface="Arial Unicode MS" panose="020B060402020202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4B239A1-4CC6-4FCE-9F77-8D8BB088A0DB}"/>
              </a:ext>
            </a:extLst>
          </p:cNvPr>
          <p:cNvSpPr txBox="1"/>
          <p:nvPr/>
        </p:nvSpPr>
        <p:spPr>
          <a:xfrm>
            <a:off x="7541984" y="4498002"/>
            <a:ext cx="526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rPr>
              <a:t>(f)</a:t>
            </a:r>
            <a:endParaRPr kumimoji="1" lang="ja-JP" altLang="en-US" sz="2400" dirty="0">
              <a:latin typeface="Times New Roman" panose="02020603050405020304" pitchFamily="18" charset="0"/>
              <a:ea typeface="Arial Unicode MS" panose="020B060402020202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FFFD33B-671F-4723-84CF-C60D112BD7E4}"/>
              </a:ext>
            </a:extLst>
          </p:cNvPr>
          <p:cNvSpPr txBox="1"/>
          <p:nvPr/>
        </p:nvSpPr>
        <p:spPr>
          <a:xfrm>
            <a:off x="7541984" y="3169688"/>
            <a:ext cx="571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rPr>
              <a:t>(g)</a:t>
            </a:r>
            <a:endParaRPr kumimoji="1" lang="ja-JP" altLang="en-US" sz="2400" dirty="0">
              <a:latin typeface="Times New Roman" panose="02020603050405020304" pitchFamily="18" charset="0"/>
              <a:ea typeface="Arial Unicode MS" panose="020B060402020202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178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B0878B9-5D10-4558-AF04-711B811B047C}"/>
              </a:ext>
            </a:extLst>
          </p:cNvPr>
          <p:cNvGrpSpPr/>
          <p:nvPr/>
        </p:nvGrpSpPr>
        <p:grpSpPr>
          <a:xfrm>
            <a:off x="1416336" y="2703632"/>
            <a:ext cx="9259389" cy="4043680"/>
            <a:chOff x="1372890" y="6468337"/>
            <a:chExt cx="9259389" cy="4043680"/>
          </a:xfrm>
        </p:grpSpPr>
        <p:pic>
          <p:nvPicPr>
            <p:cNvPr id="15" name="図 14" descr="グラフ&#10;&#10;自動的に生成された説明">
              <a:extLst>
                <a:ext uri="{FF2B5EF4-FFF2-40B4-BE49-F238E27FC236}">
                  <a16:creationId xmlns:a16="http://schemas.microsoft.com/office/drawing/2014/main" id="{13B5DE10-1BB7-4257-91CD-BCD9578AF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47"/>
            <a:stretch/>
          </p:blipFill>
          <p:spPr>
            <a:xfrm>
              <a:off x="6020259" y="6514057"/>
              <a:ext cx="4612020" cy="3997960"/>
            </a:xfrm>
            <a:prstGeom prst="rect">
              <a:avLst/>
            </a:prstGeom>
          </p:spPr>
        </p:pic>
        <p:pic>
          <p:nvPicPr>
            <p:cNvPr id="16" name="図 15" descr="グラフ&#10;&#10;自動的に生成された説明">
              <a:extLst>
                <a:ext uri="{FF2B5EF4-FFF2-40B4-BE49-F238E27FC236}">
                  <a16:creationId xmlns:a16="http://schemas.microsoft.com/office/drawing/2014/main" id="{57A4D934-C237-4E90-84B7-15BFE5A957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61"/>
            <a:stretch/>
          </p:blipFill>
          <p:spPr>
            <a:xfrm>
              <a:off x="1372890" y="6468337"/>
              <a:ext cx="4668091" cy="4038316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CDD44884-5F85-45DF-A19A-25D779DD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HOH</a:t>
            </a:r>
            <a:r>
              <a:rPr lang="ja-JP" altLang="en-US" dirty="0"/>
              <a:t> </a:t>
            </a:r>
            <a:r>
              <a:rPr lang="en-US" altLang="ja-JP" dirty="0"/>
              <a:t>bending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419970-8643-4478-B05D-2446BE2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BD9F14-8B6C-41BB-B96E-002B4260838F}"/>
              </a:ext>
            </a:extLst>
          </p:cNvPr>
          <p:cNvSpPr txBox="1"/>
          <p:nvPr/>
        </p:nvSpPr>
        <p:spPr>
          <a:xfrm>
            <a:off x="783524" y="1282122"/>
            <a:ext cx="239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u="sng" dirty="0"/>
              <a:t>IIR</a:t>
            </a:r>
            <a:r>
              <a:rPr lang="ja-JP" altLang="en-US" sz="2400" b="1" u="sng" dirty="0"/>
              <a:t> </a:t>
            </a:r>
            <a:r>
              <a:rPr lang="en-US" altLang="ja-JP" sz="2400" b="1" u="sng" dirty="0"/>
              <a:t>spectrum</a:t>
            </a:r>
            <a:endParaRPr kumimoji="1" lang="ja-JP" altLang="en-US" sz="2400" b="1" u="sng" dirty="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71108AA4-45DC-4F59-8891-F55C3C9625B5}"/>
              </a:ext>
            </a:extLst>
          </p:cNvPr>
          <p:cNvGrpSpPr/>
          <p:nvPr/>
        </p:nvGrpSpPr>
        <p:grpSpPr>
          <a:xfrm>
            <a:off x="1420900" y="2241742"/>
            <a:ext cx="5914340" cy="369332"/>
            <a:chOff x="486264" y="2217514"/>
            <a:chExt cx="5914340" cy="369332"/>
          </a:xfrm>
        </p:grpSpPr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11CE30D-AD93-4491-A670-714A38EE740B}"/>
                </a:ext>
              </a:extLst>
            </p:cNvPr>
            <p:cNvSpPr txBox="1"/>
            <p:nvPr/>
          </p:nvSpPr>
          <p:spPr>
            <a:xfrm>
              <a:off x="5111395" y="2217514"/>
              <a:ext cx="1289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u="sng" dirty="0"/>
                <a:t>classical</a:t>
              </a:r>
              <a:endParaRPr kumimoji="1" lang="ja-JP" altLang="en-US" u="sng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361B67EC-9872-4E0F-AEDD-4278FEAE9121}"/>
                </a:ext>
              </a:extLst>
            </p:cNvPr>
            <p:cNvSpPr txBox="1"/>
            <p:nvPr/>
          </p:nvSpPr>
          <p:spPr>
            <a:xfrm>
              <a:off x="486264" y="2217514"/>
              <a:ext cx="1446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u="sng" dirty="0"/>
                <a:t>quantum</a:t>
              </a:r>
              <a:endParaRPr kumimoji="1" lang="ja-JP" altLang="en-US" u="sng" dirty="0"/>
            </a:p>
          </p:txBody>
        </p:sp>
      </p:grpSp>
      <p:pic>
        <p:nvPicPr>
          <p:cNvPr id="7" name="図 6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CEF9A211-1052-492A-BBC7-80F829F2BD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01" y="98273"/>
            <a:ext cx="3343155" cy="20342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337CABB-A19B-4EAD-88C2-6AA3C39A016F}"/>
              </a:ext>
            </a:extLst>
          </p:cNvPr>
          <p:cNvSpPr txBox="1"/>
          <p:nvPr/>
        </p:nvSpPr>
        <p:spPr>
          <a:xfrm>
            <a:off x="2722033" y="3305996"/>
            <a:ext cx="55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rPr>
              <a:t>(h)</a:t>
            </a:r>
            <a:endParaRPr kumimoji="1" lang="ja-JP" altLang="en-US" sz="2400" dirty="0">
              <a:latin typeface="Times New Roman" panose="02020603050405020304" pitchFamily="18" charset="0"/>
              <a:ea typeface="Arial Unicode MS" panose="020B060402020202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97B6107-1293-45EA-B2A0-4E31727B146E}"/>
              </a:ext>
            </a:extLst>
          </p:cNvPr>
          <p:cNvSpPr txBox="1"/>
          <p:nvPr/>
        </p:nvSpPr>
        <p:spPr>
          <a:xfrm>
            <a:off x="7335240" y="3306411"/>
            <a:ext cx="55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rPr>
              <a:t>(h)</a:t>
            </a:r>
            <a:endParaRPr kumimoji="1" lang="ja-JP" altLang="en-US" sz="2400" dirty="0">
              <a:latin typeface="Times New Roman" panose="02020603050405020304" pitchFamily="18" charset="0"/>
              <a:ea typeface="Arial Unicode MS" panose="020B060402020202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90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EE1BF5-EA7A-42A1-BA23-3B8754C9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2D-Raman-IR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FDF29-CDB1-46BD-873D-98536772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C747062-E420-42AE-8767-5015DE6EAAD0}"/>
              </a:ext>
            </a:extLst>
          </p:cNvPr>
          <p:cNvSpPr txBox="1"/>
          <p:nvPr/>
        </p:nvSpPr>
        <p:spPr>
          <a:xfrm>
            <a:off x="502560" y="1114887"/>
            <a:ext cx="10827168" cy="821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ja-JP" altLang="en-US" sz="2000" dirty="0"/>
              <a:t>・</a:t>
            </a:r>
            <a:r>
              <a:rPr lang="en-US" altLang="ja-JP" sz="2000" dirty="0"/>
              <a:t>To</a:t>
            </a:r>
            <a:r>
              <a:rPr lang="ja-JP" altLang="en-US" sz="2000" dirty="0"/>
              <a:t> </a:t>
            </a:r>
            <a:r>
              <a:rPr lang="en-US" altLang="ja-JP" sz="2000" dirty="0"/>
              <a:t>cover a wide range of frequencies (from inter- to intra-molecular modes) </a:t>
            </a:r>
            <a:endParaRPr kumimoji="1" lang="en-US" altLang="ja-JP" sz="2000" dirty="0"/>
          </a:p>
          <a:p>
            <a:pPr>
              <a:lnSpc>
                <a:spcPts val="3000"/>
              </a:lnSpc>
            </a:pPr>
            <a:r>
              <a:rPr kumimoji="1" lang="ja-JP" altLang="en-US" sz="2000" dirty="0"/>
              <a:t>⇒ </a:t>
            </a:r>
            <a:r>
              <a:rPr kumimoji="1" lang="en-US" altLang="ja-JP" sz="2000" u="sng" dirty="0"/>
              <a:t>Raman</a:t>
            </a:r>
            <a:r>
              <a:rPr lang="ja-JP" altLang="en-US" sz="2000" u="sng" dirty="0"/>
              <a:t> </a:t>
            </a:r>
            <a:r>
              <a:rPr lang="en-US" altLang="ja-JP" sz="2000" u="sng" dirty="0"/>
              <a:t>pulse </a:t>
            </a:r>
            <a:r>
              <a:rPr lang="en-US" altLang="ja-JP" sz="2000" dirty="0"/>
              <a:t>+ </a:t>
            </a:r>
            <a:r>
              <a:rPr lang="en-US" altLang="ja-JP" sz="2000" u="sng" dirty="0"/>
              <a:t>IR</a:t>
            </a:r>
            <a:r>
              <a:rPr lang="ja-JP" altLang="en-US" sz="2000" u="sng" dirty="0"/>
              <a:t> </a:t>
            </a:r>
            <a:r>
              <a:rPr lang="en-US" altLang="ja-JP" sz="2000" u="sng" dirty="0"/>
              <a:t>pulse</a:t>
            </a:r>
            <a:endParaRPr kumimoji="1" lang="en-US" altLang="ja-JP" sz="20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209E510-14AC-452B-8DE1-F4AFBC9F0284}"/>
              </a:ext>
            </a:extLst>
          </p:cNvPr>
          <p:cNvSpPr txBox="1"/>
          <p:nvPr/>
        </p:nvSpPr>
        <p:spPr>
          <a:xfrm>
            <a:off x="6617870" y="2081986"/>
            <a:ext cx="1421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c</a:t>
            </a:r>
            <a:r>
              <a:rPr kumimoji="1" lang="en-US" altLang="ja-JP" dirty="0"/>
              <a:t>f. </a:t>
            </a:r>
            <a:r>
              <a:rPr lang="en-US" altLang="ja-JP" dirty="0"/>
              <a:t>2D-IR</a:t>
            </a:r>
            <a:endParaRPr kumimoji="1" lang="ja-JP" altLang="en-US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9D0A676-135F-4D98-99D3-57AF7ECC0415}"/>
              </a:ext>
            </a:extLst>
          </p:cNvPr>
          <p:cNvSpPr txBox="1"/>
          <p:nvPr/>
        </p:nvSpPr>
        <p:spPr>
          <a:xfrm>
            <a:off x="530680" y="2135485"/>
            <a:ext cx="287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e</a:t>
            </a:r>
            <a:r>
              <a:rPr kumimoji="1" lang="en-US" altLang="ja-JP" dirty="0"/>
              <a:t>x)</a:t>
            </a:r>
            <a:r>
              <a:rPr lang="ja-JP" altLang="en-US" dirty="0"/>
              <a:t> </a:t>
            </a:r>
            <a:r>
              <a:rPr lang="en-US" altLang="ja-JP" dirty="0"/>
              <a:t>Raman-IR-IR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pic>
        <p:nvPicPr>
          <p:cNvPr id="88" name="図 87" descr="図形&#10;&#10;中程度の精度で自動的に生成された説明">
            <a:extLst>
              <a:ext uri="{FF2B5EF4-FFF2-40B4-BE49-F238E27FC236}">
                <a16:creationId xmlns:a16="http://schemas.microsoft.com/office/drawing/2014/main" id="{10D5FA0E-ABC8-4F0D-957B-8E41CB5662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130" y="2293760"/>
            <a:ext cx="1349870" cy="1943327"/>
          </a:xfrm>
          <a:prstGeom prst="rect">
            <a:avLst/>
          </a:pr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A67DE9F2-9637-4176-B133-CF009AF1B106}"/>
              </a:ext>
            </a:extLst>
          </p:cNvPr>
          <p:cNvSpPr txBox="1"/>
          <p:nvPr/>
        </p:nvSpPr>
        <p:spPr>
          <a:xfrm>
            <a:off x="527101" y="4653854"/>
            <a:ext cx="617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⇒ </a:t>
            </a:r>
            <a:r>
              <a:rPr kumimoji="1" lang="en-US" altLang="ja-JP" sz="2000" b="1" u="sng" dirty="0"/>
              <a:t>NL and AH contribute to spectral peaks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7146288-7C2A-4998-BD52-628D17F7ABE9}"/>
              </a:ext>
            </a:extLst>
          </p:cNvPr>
          <p:cNvGrpSpPr/>
          <p:nvPr/>
        </p:nvGrpSpPr>
        <p:grpSpPr>
          <a:xfrm>
            <a:off x="60985" y="5187345"/>
            <a:ext cx="12009911" cy="1508198"/>
            <a:chOff x="60985" y="5015142"/>
            <a:chExt cx="12009911" cy="1508198"/>
          </a:xfrm>
        </p:grpSpPr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E7F39ADB-1BAC-4D22-B4AA-793743CDC5C5}"/>
                </a:ext>
              </a:extLst>
            </p:cNvPr>
            <p:cNvCxnSpPr>
              <a:cxnSpLocks/>
            </p:cNvCxnSpPr>
            <p:nvPr/>
          </p:nvCxnSpPr>
          <p:spPr>
            <a:xfrm>
              <a:off x="1611184" y="6117943"/>
              <a:ext cx="164080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D38F2112-4BAA-4B2B-99DD-5412A8F6BE6D}"/>
                </a:ext>
              </a:extLst>
            </p:cNvPr>
            <p:cNvGrpSpPr/>
            <p:nvPr/>
          </p:nvGrpSpPr>
          <p:grpSpPr>
            <a:xfrm>
              <a:off x="60985" y="5015142"/>
              <a:ext cx="12009911" cy="1508198"/>
              <a:chOff x="60985" y="5015142"/>
              <a:chExt cx="12009911" cy="1508198"/>
            </a:xfrm>
          </p:grpSpPr>
          <p:sp>
            <p:nvSpPr>
              <p:cNvPr id="106" name="テキスト ボックス 105">
                <a:extLst>
                  <a:ext uri="{FF2B5EF4-FFF2-40B4-BE49-F238E27FC236}">
                    <a16:creationId xmlns:a16="http://schemas.microsoft.com/office/drawing/2014/main" id="{6E355153-38F1-4F11-99B6-92A317EC8A0A}"/>
                  </a:ext>
                </a:extLst>
              </p:cNvPr>
              <p:cNvSpPr txBox="1"/>
              <p:nvPr/>
            </p:nvSpPr>
            <p:spPr>
              <a:xfrm>
                <a:off x="60985" y="5020700"/>
                <a:ext cx="20980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000" u="sng" dirty="0"/>
                  <a:t>Dipole</a:t>
                </a:r>
                <a:endParaRPr kumimoji="1" lang="ja-JP" altLang="en-US" sz="2000" u="sng" dirty="0"/>
              </a:p>
            </p:txBody>
          </p:sp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AD2726FC-B462-426D-A67C-40A3CC1DC836}"/>
                  </a:ext>
                </a:extLst>
              </p:cNvPr>
              <p:cNvSpPr txBox="1"/>
              <p:nvPr/>
            </p:nvSpPr>
            <p:spPr>
              <a:xfrm>
                <a:off x="3307953" y="5015219"/>
                <a:ext cx="1578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u="sng" dirty="0"/>
                  <a:t>P</a:t>
                </a:r>
                <a:r>
                  <a:rPr kumimoji="1" lang="en-US" altLang="ja-JP" u="sng" dirty="0"/>
                  <a:t>olarization</a:t>
                </a:r>
                <a:endParaRPr kumimoji="1" lang="ja-JP" altLang="en-US" u="sng" dirty="0"/>
              </a:p>
            </p:txBody>
          </p:sp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B3B2A150-3931-4985-B780-ADC7468537E7}"/>
                  </a:ext>
                </a:extLst>
              </p:cNvPr>
              <p:cNvSpPr txBox="1"/>
              <p:nvPr/>
            </p:nvSpPr>
            <p:spPr>
              <a:xfrm>
                <a:off x="6626958" y="5015142"/>
                <a:ext cx="17423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u="sng" dirty="0"/>
                  <a:t>Potential</a:t>
                </a:r>
                <a:endParaRPr kumimoji="1" lang="ja-JP" altLang="en-US" u="sng" dirty="0"/>
              </a:p>
            </p:txBody>
          </p:sp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8DC2399E-4FEE-4DBF-8464-D371C34F3ACF}"/>
                  </a:ext>
                </a:extLst>
              </p:cNvPr>
              <p:cNvSpPr txBox="1"/>
              <p:nvPr/>
            </p:nvSpPr>
            <p:spPr>
              <a:xfrm>
                <a:off x="1665447" y="6154008"/>
                <a:ext cx="1515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b="1" dirty="0">
                    <a:solidFill>
                      <a:srgbClr val="FF0000"/>
                    </a:solidFill>
                  </a:rPr>
                  <a:t>Nonlinearity</a:t>
                </a:r>
                <a:endParaRPr kumimoji="1" lang="ja-JP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1" name="テキスト ボックス 100">
                <a:extLst>
                  <a:ext uri="{FF2B5EF4-FFF2-40B4-BE49-F238E27FC236}">
                    <a16:creationId xmlns:a16="http://schemas.microsoft.com/office/drawing/2014/main" id="{255C6C36-B56C-473F-984E-15A3BBB90091}"/>
                  </a:ext>
                </a:extLst>
              </p:cNvPr>
              <p:cNvSpPr txBox="1"/>
              <p:nvPr/>
            </p:nvSpPr>
            <p:spPr>
              <a:xfrm>
                <a:off x="4986523" y="6154008"/>
                <a:ext cx="1515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b="1" dirty="0">
                    <a:solidFill>
                      <a:srgbClr val="0070C0"/>
                    </a:solidFill>
                  </a:rPr>
                  <a:t>Nonlinearity</a:t>
                </a:r>
                <a:endParaRPr kumimoji="1" lang="ja-JP" alt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C9284F1E-BD83-455C-A8B4-6273BB9FB54B}"/>
                  </a:ext>
                </a:extLst>
              </p:cNvPr>
              <p:cNvSpPr txBox="1"/>
              <p:nvPr/>
            </p:nvSpPr>
            <p:spPr>
              <a:xfrm>
                <a:off x="9194800" y="6154008"/>
                <a:ext cx="1846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b="1" dirty="0">
                    <a:solidFill>
                      <a:srgbClr val="00B050"/>
                    </a:solidFill>
                  </a:rPr>
                  <a:t>Anharmonicity</a:t>
                </a:r>
                <a:endParaRPr kumimoji="1" lang="ja-JP" altLang="en-US" b="1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96" name="図 95" descr="時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8FC2D13-9947-4B05-BF44-C78987815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735" y="5438306"/>
                <a:ext cx="2949933" cy="669231"/>
              </a:xfrm>
              <a:prstGeom prst="rect">
                <a:avLst/>
              </a:prstGeom>
            </p:spPr>
          </p:pic>
          <p:pic>
            <p:nvPicPr>
              <p:cNvPr id="98" name="図 97" descr="時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70DEB90-6814-4F51-8477-5469303AE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3599" y="5486038"/>
                <a:ext cx="3040949" cy="609161"/>
              </a:xfrm>
              <a:prstGeom prst="rect">
                <a:avLst/>
              </a:prstGeom>
            </p:spPr>
          </p:pic>
          <p:cxnSp>
            <p:nvCxnSpPr>
              <p:cNvPr id="111" name="直線コネクタ 110">
                <a:extLst>
                  <a:ext uri="{FF2B5EF4-FFF2-40B4-BE49-F238E27FC236}">
                    <a16:creationId xmlns:a16="http://schemas.microsoft.com/office/drawing/2014/main" id="{55B8CEDA-5EDA-44BE-8784-4BBDE487B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4073" y="6112369"/>
                <a:ext cx="1640804" cy="0"/>
              </a:xfrm>
              <a:prstGeom prst="lin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0" name="図 99">
                <a:extLst>
                  <a:ext uri="{FF2B5EF4-FFF2-40B4-BE49-F238E27FC236}">
                    <a16:creationId xmlns:a16="http://schemas.microsoft.com/office/drawing/2014/main" id="{D51958E3-25B2-4C93-925E-C647F34F0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3479" y="5467189"/>
                <a:ext cx="5293786" cy="608298"/>
              </a:xfrm>
              <a:prstGeom prst="rect">
                <a:avLst/>
              </a:prstGeom>
            </p:spPr>
          </p:pic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C6E14701-08B9-4DCA-9E7E-A91B9F0841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9970" y="6112369"/>
                <a:ext cx="3510926" cy="4326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B9E9E2F-2612-4D48-AEBD-45A24EA5DB1F}"/>
              </a:ext>
            </a:extLst>
          </p:cNvPr>
          <p:cNvSpPr txBox="1"/>
          <p:nvPr/>
        </p:nvSpPr>
        <p:spPr>
          <a:xfrm>
            <a:off x="6733479" y="608609"/>
            <a:ext cx="507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H. Ito and Y. </a:t>
            </a:r>
            <a:r>
              <a:rPr lang="en-US" altLang="ja-JP" sz="1400" dirty="0" err="1">
                <a:effectLst/>
                <a:latin typeface="Times New Roman" panose="02020603050405020304" pitchFamily="18" charset="0"/>
                <a:ea typeface="CMR12"/>
              </a:rPr>
              <a:t>Tanimura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J. Chem. Phys. </a:t>
            </a:r>
            <a:r>
              <a:rPr lang="en-US" altLang="ja-JP" sz="1400" b="1" dirty="0">
                <a:effectLst/>
                <a:latin typeface="Times New Roman" panose="02020603050405020304" pitchFamily="18" charset="0"/>
                <a:ea typeface="CMR8"/>
              </a:rPr>
              <a:t>144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074201 (2016).</a:t>
            </a:r>
            <a:endParaRPr kumimoji="1" lang="ja-JP" altLang="en-US" sz="14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6198ABC-49F7-4BBA-9B19-91768A594A72}"/>
              </a:ext>
            </a:extLst>
          </p:cNvPr>
          <p:cNvSpPr txBox="1"/>
          <p:nvPr/>
        </p:nvSpPr>
        <p:spPr>
          <a:xfrm>
            <a:off x="6733479" y="279274"/>
            <a:ext cx="483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P. Hamm and J. Savolainen, J. Chem. Phys. </a:t>
            </a:r>
            <a:r>
              <a:rPr lang="en-US" altLang="ja-JP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136</a:t>
            </a:r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094516 (2012). </a:t>
            </a:r>
            <a:endParaRPr kumimoji="1" lang="ja-JP" altLang="en-US" sz="14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AFA383F-1A7C-4192-BFDD-EBD1A36252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45" y="3984170"/>
            <a:ext cx="3627313" cy="4813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図 9" descr="ダイアグラム, 概略図&#10;&#10;自動的に生成された説明">
            <a:extLst>
              <a:ext uri="{FF2B5EF4-FFF2-40B4-BE49-F238E27FC236}">
                <a16:creationId xmlns:a16="http://schemas.microsoft.com/office/drawing/2014/main" id="{8DDE37E6-4877-4276-8BAD-0FB6AA6D66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47" y="4033862"/>
            <a:ext cx="3048245" cy="506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図 14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23A2EDF2-A037-410D-BBA5-AF7B0C8BC5B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89" y="2540881"/>
            <a:ext cx="3924469" cy="1508696"/>
          </a:xfrm>
          <a:prstGeom prst="rect">
            <a:avLst/>
          </a:prstGeom>
        </p:spPr>
      </p:pic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901BA01A-0D8E-421D-81DB-B7C263EA4B0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438" y="2661320"/>
            <a:ext cx="3916942" cy="1256159"/>
          </a:xfrm>
          <a:prstGeom prst="rect">
            <a:avLst/>
          </a:prstGeom>
        </p:spPr>
      </p:pic>
      <p:pic>
        <p:nvPicPr>
          <p:cNvPr id="16" name="図 15" descr="オレンジ色の光&#10;&#10;中程度の精度で自動的に生成された説明">
            <a:extLst>
              <a:ext uri="{FF2B5EF4-FFF2-40B4-BE49-F238E27FC236}">
                <a16:creationId xmlns:a16="http://schemas.microsoft.com/office/drawing/2014/main" id="{7E54ED89-87B6-4190-ACA9-2A14D4342DB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560" y="2320151"/>
            <a:ext cx="1482336" cy="201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89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C3DD6-9FF9-4806-BA0E-4F28CA95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Timescale of vibrational modes of molecules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152F39-3183-47CA-893A-F6DC7C77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  <p:pic>
        <p:nvPicPr>
          <p:cNvPr id="6" name="図 5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9D6CFE69-C8ED-4B39-8E1C-245739588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1" y="1328990"/>
            <a:ext cx="6858316" cy="502494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C6340C2-DE1F-429C-BA54-E93AC072CD6E}"/>
              </a:ext>
            </a:extLst>
          </p:cNvPr>
          <p:cNvSpPr txBox="1"/>
          <p:nvPr/>
        </p:nvSpPr>
        <p:spPr>
          <a:xfrm>
            <a:off x="1634896" y="6492880"/>
            <a:ext cx="4461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de-DE" altLang="ja-JP" sz="1600" dirty="0"/>
              <a:t>F. Perakis et. </a:t>
            </a:r>
            <a:r>
              <a:rPr lang="de-DE" altLang="ja-JP" sz="1600" dirty="0"/>
              <a:t>a</a:t>
            </a:r>
            <a:r>
              <a:rPr kumimoji="1" lang="de-DE" altLang="ja-JP" sz="1600" dirty="0"/>
              <a:t>l., Chem. Rev. </a:t>
            </a:r>
            <a:r>
              <a:rPr kumimoji="1" lang="de-DE" altLang="ja-JP" sz="1600" b="1" dirty="0"/>
              <a:t>116</a:t>
            </a:r>
            <a:r>
              <a:rPr kumimoji="1" lang="de-DE" altLang="ja-JP" sz="1600" dirty="0"/>
              <a:t>, 7590 (2016).</a:t>
            </a:r>
            <a:endParaRPr kumimoji="1" lang="ja-JP" altLang="en-US" sz="1600" dirty="0"/>
          </a:p>
        </p:txBody>
      </p:sp>
      <p:pic>
        <p:nvPicPr>
          <p:cNvPr id="9" name="図 8" descr="グラフィカル ユーザー インターフェイス, ヒストグラム&#10;&#10;自動的に生成された説明">
            <a:extLst>
              <a:ext uri="{FF2B5EF4-FFF2-40B4-BE49-F238E27FC236}">
                <a16:creationId xmlns:a16="http://schemas.microsoft.com/office/drawing/2014/main" id="{1965204E-1C76-419D-8095-EBA18CD55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244" y="1328990"/>
            <a:ext cx="4413805" cy="502494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E131A21-8348-4B29-A609-E2E8D0F13E02}"/>
              </a:ext>
            </a:extLst>
          </p:cNvPr>
          <p:cNvSpPr txBox="1"/>
          <p:nvPr/>
        </p:nvSpPr>
        <p:spPr>
          <a:xfrm>
            <a:off x="8412130" y="6492880"/>
            <a:ext cx="3026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ja-JP" sz="1600" dirty="0"/>
              <a:t>D. Sidler</a:t>
            </a:r>
            <a:r>
              <a:rPr kumimoji="1" lang="de-DE" altLang="ja-JP" sz="1600" dirty="0"/>
              <a:t>, Ph.D. Thesis (2020).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0184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EE1BF5-EA7A-42A1-BA23-3B8754C9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2D-Raman-THz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FDF29-CDB1-46BD-873D-98536772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C747062-E420-42AE-8767-5015DE6EAAD0}"/>
              </a:ext>
            </a:extLst>
          </p:cNvPr>
          <p:cNvSpPr txBox="1"/>
          <p:nvPr/>
        </p:nvSpPr>
        <p:spPr>
          <a:xfrm>
            <a:off x="440600" y="1534611"/>
            <a:ext cx="4988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・</a:t>
            </a:r>
            <a:r>
              <a:rPr lang="en-US" altLang="ja-JP" sz="2000" dirty="0"/>
              <a:t>2D-Raman </a:t>
            </a:r>
            <a:r>
              <a:rPr lang="ja-JP" altLang="en-US" sz="2000" dirty="0"/>
              <a:t>⇒ </a:t>
            </a:r>
            <a:r>
              <a:rPr lang="en-US" altLang="ja-JP" sz="2000" dirty="0">
                <a:solidFill>
                  <a:srgbClr val="00B0F0"/>
                </a:solidFill>
              </a:rPr>
              <a:t>Cascading problem  </a:t>
            </a:r>
            <a:r>
              <a:rPr lang="en-US" altLang="ja-JP" sz="2000" u="sng" dirty="0">
                <a:solidFill>
                  <a:srgbClr val="00B0F0"/>
                </a:solidFill>
              </a:rPr>
              <a:t> </a:t>
            </a:r>
            <a:endParaRPr kumimoji="1" lang="en-US" altLang="ja-JP" sz="2000" u="sng" dirty="0">
              <a:solidFill>
                <a:srgbClr val="00B0F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B9E9E2F-2612-4D48-AEBD-45A24EA5DB1F}"/>
              </a:ext>
            </a:extLst>
          </p:cNvPr>
          <p:cNvSpPr txBox="1"/>
          <p:nvPr/>
        </p:nvSpPr>
        <p:spPr>
          <a:xfrm>
            <a:off x="7274336" y="587404"/>
            <a:ext cx="507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M. Cho, J. Chem. Phys. </a:t>
            </a:r>
            <a:r>
              <a:rPr lang="en-US" altLang="ja-JP" sz="1400" b="1" dirty="0">
                <a:effectLst/>
                <a:latin typeface="Times New Roman" panose="02020603050405020304" pitchFamily="18" charset="0"/>
                <a:ea typeface="CMR12"/>
              </a:rPr>
              <a:t>111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4140 (1999).</a:t>
            </a:r>
            <a:endParaRPr kumimoji="1" lang="ja-JP" altLang="en-US" sz="14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6198ABC-49F7-4BBA-9B19-91768A594A72}"/>
              </a:ext>
            </a:extLst>
          </p:cNvPr>
          <p:cNvSpPr txBox="1"/>
          <p:nvPr/>
        </p:nvSpPr>
        <p:spPr>
          <a:xfrm>
            <a:off x="7274336" y="279627"/>
            <a:ext cx="483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P. Hamm and J. Savolainen, J. Chem. Phys. </a:t>
            </a:r>
            <a:r>
              <a:rPr lang="en-US" altLang="ja-JP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136</a:t>
            </a:r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094516 (2012). </a:t>
            </a:r>
            <a:endParaRPr kumimoji="1" lang="ja-JP" altLang="en-US" sz="1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23BE8F6-C945-4BEC-B695-FFA8E973AF92}"/>
              </a:ext>
            </a:extLst>
          </p:cNvPr>
          <p:cNvSpPr txBox="1"/>
          <p:nvPr/>
        </p:nvSpPr>
        <p:spPr>
          <a:xfrm>
            <a:off x="6095999" y="1534611"/>
            <a:ext cx="3893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・</a:t>
            </a:r>
            <a:r>
              <a:rPr lang="en-US" altLang="ja-JP" sz="2000" dirty="0"/>
              <a:t>2D-THz </a:t>
            </a:r>
            <a:r>
              <a:rPr lang="ja-JP" altLang="en-US" sz="2000" dirty="0"/>
              <a:t>⇒ </a:t>
            </a:r>
            <a:r>
              <a:rPr lang="en-US" altLang="ja-JP" sz="2000" dirty="0">
                <a:solidFill>
                  <a:srgbClr val="00B0F0"/>
                </a:solidFill>
              </a:rPr>
              <a:t>Low pulse energy</a:t>
            </a:r>
            <a:endParaRPr kumimoji="1" lang="en-US" altLang="ja-JP" sz="2000" u="sng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117CD4-F146-4D6F-A71D-D722AF5DD781}"/>
              </a:ext>
            </a:extLst>
          </p:cNvPr>
          <p:cNvSpPr txBox="1"/>
          <p:nvPr/>
        </p:nvSpPr>
        <p:spPr>
          <a:xfrm>
            <a:off x="5629408" y="3841540"/>
            <a:ext cx="2713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・</a:t>
            </a:r>
            <a:r>
              <a:rPr lang="en-US" altLang="ja-JP" sz="2000" dirty="0"/>
              <a:t>2D-Raman-THz</a:t>
            </a:r>
            <a:endParaRPr kumimoji="1" lang="en-US" altLang="ja-JP" sz="2000" dirty="0">
              <a:solidFill>
                <a:srgbClr val="00B0F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79F22AD-26D5-4669-AB36-CFD00AB65E95}"/>
              </a:ext>
            </a:extLst>
          </p:cNvPr>
          <p:cNvSpPr txBox="1"/>
          <p:nvPr/>
        </p:nvSpPr>
        <p:spPr>
          <a:xfrm>
            <a:off x="440600" y="1072649"/>
            <a:ext cx="655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2400" i="0" u="sng" strike="noStrike" baseline="0" dirty="0"/>
              <a:t>2D Spectroscopies in the low-frequency range</a:t>
            </a:r>
            <a:endParaRPr kumimoji="1" lang="en-US" altLang="ja-JP" sz="2400" u="sng" dirty="0">
              <a:solidFill>
                <a:srgbClr val="00B0F0"/>
              </a:solidFill>
            </a:endParaRPr>
          </a:p>
        </p:txBody>
      </p:sp>
      <p:pic>
        <p:nvPicPr>
          <p:cNvPr id="8" name="図 7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92AE0ADD-92B1-40A7-AE9C-03531271AB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72" y="2325744"/>
            <a:ext cx="2571470" cy="824667"/>
          </a:xfrm>
          <a:prstGeom prst="rect">
            <a:avLst/>
          </a:prstGeom>
        </p:spPr>
      </p:pic>
      <p:pic>
        <p:nvPicPr>
          <p:cNvPr id="13" name="図 1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D64E667-AC80-4F08-AD03-F8639AF687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1" y="2325743"/>
            <a:ext cx="2149572" cy="824667"/>
          </a:xfrm>
          <a:prstGeom prst="rect">
            <a:avLst/>
          </a:prstGeom>
        </p:spPr>
      </p:pic>
      <p:pic>
        <p:nvPicPr>
          <p:cNvPr id="17" name="図 16" descr="グラフ&#10;&#10;自動的に生成された説明">
            <a:extLst>
              <a:ext uri="{FF2B5EF4-FFF2-40B4-BE49-F238E27FC236}">
                <a16:creationId xmlns:a16="http://schemas.microsoft.com/office/drawing/2014/main" id="{BE4D4065-1E0B-4A1D-8299-0580079228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107" y="1929631"/>
            <a:ext cx="2216563" cy="1499369"/>
          </a:xfrm>
          <a:prstGeom prst="rect">
            <a:avLst/>
          </a:prstGeom>
        </p:spPr>
      </p:pic>
      <p:pic>
        <p:nvPicPr>
          <p:cNvPr id="19" name="図 18" descr="ダイアグラム, 設計図&#10;&#10;自動的に生成された説明">
            <a:extLst>
              <a:ext uri="{FF2B5EF4-FFF2-40B4-BE49-F238E27FC236}">
                <a16:creationId xmlns:a16="http://schemas.microsoft.com/office/drawing/2014/main" id="{865013AB-54B6-491B-9197-5EACF15045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5" y="3546860"/>
            <a:ext cx="2242754" cy="2849469"/>
          </a:xfrm>
          <a:prstGeom prst="rect">
            <a:avLst/>
          </a:prstGeom>
          <a:ln>
            <a:noFill/>
          </a:ln>
        </p:spPr>
      </p:pic>
      <p:pic>
        <p:nvPicPr>
          <p:cNvPr id="21" name="図 20" descr="グラフ, ダイアグラム&#10;&#10;自動的に生成された説明">
            <a:extLst>
              <a:ext uri="{FF2B5EF4-FFF2-40B4-BE49-F238E27FC236}">
                <a16:creationId xmlns:a16="http://schemas.microsoft.com/office/drawing/2014/main" id="{733127E5-0EE2-46A8-86CA-2B95D4F767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340" y="1935931"/>
            <a:ext cx="2669777" cy="1493527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FC2FAF4-02BC-4518-9FC0-CBD74E30AD17}"/>
              </a:ext>
            </a:extLst>
          </p:cNvPr>
          <p:cNvSpPr txBox="1"/>
          <p:nvPr/>
        </p:nvSpPr>
        <p:spPr>
          <a:xfrm>
            <a:off x="8773511" y="3468095"/>
            <a:ext cx="3418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W. Kuehn et. al., Phys. Rev. Lett </a:t>
            </a:r>
            <a:r>
              <a:rPr kumimoji="1" lang="en-US" altLang="ja-JP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107</a:t>
            </a:r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067401 (2011).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A982A0B-18C3-453B-8756-A5FF50C61703}"/>
              </a:ext>
            </a:extLst>
          </p:cNvPr>
          <p:cNvSpPr txBox="1"/>
          <p:nvPr/>
        </p:nvSpPr>
        <p:spPr>
          <a:xfrm>
            <a:off x="2751420" y="3441133"/>
            <a:ext cx="332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de-DE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A. Blank et. al., J. Chem. Phys. </a:t>
            </a:r>
            <a:r>
              <a:rPr kumimoji="1" lang="de-DE" altLang="ja-JP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113</a:t>
            </a:r>
            <a:r>
              <a:rPr kumimoji="1" lang="de-DE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771 (2000).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図 23" descr="グラフ&#10;&#10;自動的に生成された説明">
            <a:extLst>
              <a:ext uri="{FF2B5EF4-FFF2-40B4-BE49-F238E27FC236}">
                <a16:creationId xmlns:a16="http://schemas.microsoft.com/office/drawing/2014/main" id="{D333A8D2-905D-4A69-823E-A57527FCDEE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489" y="4134266"/>
            <a:ext cx="1930915" cy="2042529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25E3CE6-B7AB-4639-B9DB-1ECCF4526B21}"/>
              </a:ext>
            </a:extLst>
          </p:cNvPr>
          <p:cNvSpPr txBox="1"/>
          <p:nvPr/>
        </p:nvSpPr>
        <p:spPr>
          <a:xfrm>
            <a:off x="8594830" y="6274477"/>
            <a:ext cx="330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Savolainen et. al., Proc. Natl. Acad. Sci. U. S. A. </a:t>
            </a:r>
            <a:b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</a:t>
            </a:r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20402 (2013).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矢印: 下 24">
            <a:extLst>
              <a:ext uri="{FF2B5EF4-FFF2-40B4-BE49-F238E27FC236}">
                <a16:creationId xmlns:a16="http://schemas.microsoft.com/office/drawing/2014/main" id="{8F92A15F-E999-4AAC-A1B5-8CDF8B611B38}"/>
              </a:ext>
            </a:extLst>
          </p:cNvPr>
          <p:cNvSpPr/>
          <p:nvPr/>
        </p:nvSpPr>
        <p:spPr>
          <a:xfrm rot="16200000">
            <a:off x="3809183" y="4103880"/>
            <a:ext cx="596987" cy="2356673"/>
          </a:xfrm>
          <a:prstGeom prst="downArrow">
            <a:avLst>
              <a:gd name="adj1" fmla="val 50000"/>
              <a:gd name="adj2" fmla="val 11450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C9020A8-A596-4DAF-A440-3194C602FEDD}"/>
              </a:ext>
            </a:extLst>
          </p:cNvPr>
          <p:cNvSpPr txBox="1"/>
          <p:nvPr/>
        </p:nvSpPr>
        <p:spPr>
          <a:xfrm>
            <a:off x="2565727" y="5603498"/>
            <a:ext cx="2921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/>
              <a:t>C</a:t>
            </a:r>
            <a:r>
              <a:rPr kumimoji="1" lang="en-US" altLang="ja-JP" sz="1600" b="1" dirty="0"/>
              <a:t>ircumvent these problems</a:t>
            </a:r>
          </a:p>
        </p:txBody>
      </p:sp>
      <p:pic>
        <p:nvPicPr>
          <p:cNvPr id="29" name="図 28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53CED295-9D14-4506-948E-F2104F423C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76" y="4372044"/>
            <a:ext cx="2038031" cy="783487"/>
          </a:xfrm>
          <a:prstGeom prst="rect">
            <a:avLst/>
          </a:prstGeom>
        </p:spPr>
      </p:pic>
      <p:pic>
        <p:nvPicPr>
          <p:cNvPr id="35" name="図 34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B66A38EE-EFBE-4BE6-A500-94BB671FDC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86" y="5211755"/>
            <a:ext cx="2038031" cy="783487"/>
          </a:xfrm>
          <a:prstGeom prst="rect">
            <a:avLst/>
          </a:prstGeom>
        </p:spPr>
      </p:pic>
      <p:pic>
        <p:nvPicPr>
          <p:cNvPr id="37" name="図 36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E22036B9-02D6-481E-B36A-F9B240FAB24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86" y="6067740"/>
            <a:ext cx="2038031" cy="783487"/>
          </a:xfrm>
          <a:prstGeom prst="rect">
            <a:avLst/>
          </a:prstGeom>
        </p:spPr>
      </p:pic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BFC52349-E62A-4606-90AB-6CE7233BD838}"/>
              </a:ext>
            </a:extLst>
          </p:cNvPr>
          <p:cNvCxnSpPr>
            <a:cxnSpLocks/>
          </p:cNvCxnSpPr>
          <p:nvPr/>
        </p:nvCxnSpPr>
        <p:spPr>
          <a:xfrm>
            <a:off x="-5080" y="3486633"/>
            <a:ext cx="249428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E11981C5-EA7A-488E-B63C-7CC94A034CC9}"/>
              </a:ext>
            </a:extLst>
          </p:cNvPr>
          <p:cNvCxnSpPr>
            <a:cxnSpLocks/>
          </p:cNvCxnSpPr>
          <p:nvPr/>
        </p:nvCxnSpPr>
        <p:spPr>
          <a:xfrm>
            <a:off x="2489200" y="3486633"/>
            <a:ext cx="0" cy="337136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711A3BF-B8B0-40FB-A9BC-536BAA051BCF}"/>
              </a:ext>
            </a:extLst>
          </p:cNvPr>
          <p:cNvSpPr txBox="1"/>
          <p:nvPr/>
        </p:nvSpPr>
        <p:spPr>
          <a:xfrm>
            <a:off x="182316" y="6396335"/>
            <a:ext cx="223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ja-JP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A. Blank et. al., </a:t>
            </a:r>
            <a:br>
              <a:rPr lang="de-DE" altLang="ja-JP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altLang="ja-JP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Chem. Phys. </a:t>
            </a:r>
            <a:r>
              <a:rPr lang="de-DE" altLang="ja-JP" sz="12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111</a:t>
            </a:r>
            <a:r>
              <a:rPr lang="de-DE" altLang="ja-JP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3105 (1999).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970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EE1BF5-EA7A-42A1-BA23-3B8754C9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2D-Raman-IR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FDF29-CDB1-46BD-873D-98536772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C747062-E420-42AE-8767-5015DE6EAAD0}"/>
              </a:ext>
            </a:extLst>
          </p:cNvPr>
          <p:cNvSpPr txBox="1"/>
          <p:nvPr/>
        </p:nvSpPr>
        <p:spPr>
          <a:xfrm>
            <a:off x="530681" y="2574631"/>
            <a:ext cx="10827168" cy="47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ja-JP" altLang="en-US" sz="2800" dirty="0"/>
              <a:t>・</a:t>
            </a:r>
            <a:r>
              <a:rPr lang="en-US" altLang="ja-JP" sz="2800" dirty="0"/>
              <a:t>To</a:t>
            </a:r>
            <a:r>
              <a:rPr lang="ja-JP" altLang="en-US" sz="2800" dirty="0"/>
              <a:t> </a:t>
            </a:r>
            <a:r>
              <a:rPr lang="en-US" altLang="ja-JP" sz="2800" dirty="0"/>
              <a:t>cover a wide range of frequencies </a:t>
            </a:r>
            <a:endParaRPr kumimoji="1" lang="en-US" altLang="ja-JP" sz="28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B9E9E2F-2612-4D48-AEBD-45A24EA5DB1F}"/>
              </a:ext>
            </a:extLst>
          </p:cNvPr>
          <p:cNvSpPr txBox="1"/>
          <p:nvPr/>
        </p:nvSpPr>
        <p:spPr>
          <a:xfrm>
            <a:off x="6733479" y="608609"/>
            <a:ext cx="507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H. Ito and Y. </a:t>
            </a:r>
            <a:r>
              <a:rPr lang="en-US" altLang="ja-JP" sz="1400" dirty="0" err="1">
                <a:effectLst/>
                <a:latin typeface="Times New Roman" panose="02020603050405020304" pitchFamily="18" charset="0"/>
                <a:ea typeface="CMR12"/>
              </a:rPr>
              <a:t>Tanimura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J. Chem. Phys. </a:t>
            </a:r>
            <a:r>
              <a:rPr lang="en-US" altLang="ja-JP" sz="1400" b="1" dirty="0">
                <a:effectLst/>
                <a:latin typeface="Times New Roman" panose="02020603050405020304" pitchFamily="18" charset="0"/>
                <a:ea typeface="CMR8"/>
              </a:rPr>
              <a:t>144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074201 (2016).</a:t>
            </a:r>
            <a:endParaRPr kumimoji="1" lang="ja-JP" altLang="en-US" sz="14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6198ABC-49F7-4BBA-9B19-91768A594A72}"/>
              </a:ext>
            </a:extLst>
          </p:cNvPr>
          <p:cNvSpPr txBox="1"/>
          <p:nvPr/>
        </p:nvSpPr>
        <p:spPr>
          <a:xfrm>
            <a:off x="6733479" y="279274"/>
            <a:ext cx="483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P. Hamm and J. Savolainen, J. Chem. Phys. </a:t>
            </a:r>
            <a:r>
              <a:rPr lang="en-US" altLang="ja-JP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136</a:t>
            </a:r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094516 (2012). </a:t>
            </a:r>
            <a:endParaRPr kumimoji="1" lang="ja-JP" altLang="en-US" sz="1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4548E96-5728-4F96-A8A4-46B57105139F}"/>
              </a:ext>
            </a:extLst>
          </p:cNvPr>
          <p:cNvSpPr txBox="1"/>
          <p:nvPr/>
        </p:nvSpPr>
        <p:spPr>
          <a:xfrm>
            <a:off x="530681" y="1294093"/>
            <a:ext cx="108271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kumimoji="1" lang="ja-JP" altLang="en-US" sz="2800" dirty="0"/>
              <a:t>・</a:t>
            </a:r>
            <a:r>
              <a:rPr kumimoji="1" lang="en-US" altLang="ja-JP" sz="2800" b="1" u="sng" dirty="0"/>
              <a:t>Investigate</a:t>
            </a:r>
            <a:r>
              <a:rPr kumimoji="1" lang="ja-JP" altLang="en-US" sz="2800" b="1" u="sng" dirty="0"/>
              <a:t> </a:t>
            </a:r>
            <a:r>
              <a:rPr kumimoji="1" lang="en-US" altLang="ja-JP" sz="2800" b="1" u="sng" dirty="0"/>
              <a:t>a coupling</a:t>
            </a:r>
            <a:r>
              <a:rPr kumimoji="1" lang="ja-JP" altLang="en-US" sz="2800" b="1" u="sng" dirty="0"/>
              <a:t> </a:t>
            </a:r>
            <a:r>
              <a:rPr kumimoji="1" lang="en-US" altLang="ja-JP" sz="2800" b="1" u="sng" dirty="0"/>
              <a:t>between </a:t>
            </a:r>
            <a:r>
              <a:rPr lang="en-US" altLang="ja-JP" sz="2800" b="1" u="sng" dirty="0"/>
              <a:t>inter- and intra-molecular vibrational modes</a:t>
            </a:r>
            <a:r>
              <a:rPr kumimoji="1" lang="ja-JP" altLang="en-US" sz="2800" b="1" u="sng" dirty="0"/>
              <a:t> </a:t>
            </a:r>
            <a:endParaRPr kumimoji="1" lang="en-US" altLang="ja-JP" sz="2800" b="1" u="sng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B38DA19-6B7C-4AB0-842E-17AA5E1521F8}"/>
              </a:ext>
            </a:extLst>
          </p:cNvPr>
          <p:cNvSpPr txBox="1"/>
          <p:nvPr/>
        </p:nvSpPr>
        <p:spPr>
          <a:xfrm>
            <a:off x="530681" y="3326691"/>
            <a:ext cx="44791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kumimoji="1" lang="ja-JP" altLang="en-US" sz="2800" dirty="0"/>
              <a:t>⇒ </a:t>
            </a:r>
            <a:r>
              <a:rPr kumimoji="1" lang="en-US" altLang="ja-JP" sz="2800" u="sng" dirty="0"/>
              <a:t>Raman</a:t>
            </a:r>
            <a:r>
              <a:rPr lang="ja-JP" altLang="en-US" sz="2800" u="sng" dirty="0"/>
              <a:t> </a:t>
            </a:r>
            <a:r>
              <a:rPr lang="en-US" altLang="ja-JP" sz="2800" u="sng" dirty="0"/>
              <a:t>pulse </a:t>
            </a:r>
            <a:r>
              <a:rPr lang="en-US" altLang="ja-JP" sz="2800" dirty="0"/>
              <a:t>+ </a:t>
            </a:r>
            <a:r>
              <a:rPr lang="en-US" altLang="ja-JP" sz="2800" u="sng" dirty="0"/>
              <a:t>IR</a:t>
            </a:r>
            <a:r>
              <a:rPr lang="ja-JP" altLang="en-US" sz="2800" u="sng" dirty="0"/>
              <a:t> </a:t>
            </a:r>
            <a:r>
              <a:rPr lang="en-US" altLang="ja-JP" sz="2800" u="sng" dirty="0"/>
              <a:t>pulse</a:t>
            </a:r>
            <a:endParaRPr kumimoji="1" lang="en-US" altLang="ja-JP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9F08487-92D1-449F-AF4A-F2B5DF824852}"/>
              </a:ext>
            </a:extLst>
          </p:cNvPr>
          <p:cNvSpPr txBox="1"/>
          <p:nvPr/>
        </p:nvSpPr>
        <p:spPr>
          <a:xfrm>
            <a:off x="1474279" y="4159869"/>
            <a:ext cx="7513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u="sng" dirty="0"/>
              <a:t>Two-dimensional spectroscopies of vibrational modes </a:t>
            </a:r>
            <a:endParaRPr kumimoji="1" lang="ja-JP" altLang="en-US" sz="2400" u="sng" dirty="0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16061B93-B8F2-4D4C-8E87-BDB8CC2C6C77}"/>
              </a:ext>
            </a:extLst>
          </p:cNvPr>
          <p:cNvGrpSpPr/>
          <p:nvPr/>
        </p:nvGrpSpPr>
        <p:grpSpPr>
          <a:xfrm>
            <a:off x="1236041" y="4781176"/>
            <a:ext cx="9758021" cy="1946226"/>
            <a:chOff x="1163002" y="4727463"/>
            <a:chExt cx="9758021" cy="1946226"/>
          </a:xfrm>
        </p:grpSpPr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937E1A7B-8B78-4A86-B8AF-1AD9F29D6D50}"/>
                </a:ext>
              </a:extLst>
            </p:cNvPr>
            <p:cNvGrpSpPr/>
            <p:nvPr/>
          </p:nvGrpSpPr>
          <p:grpSpPr>
            <a:xfrm>
              <a:off x="1163002" y="4727463"/>
              <a:ext cx="9758021" cy="1946226"/>
              <a:chOff x="1163002" y="4727463"/>
              <a:chExt cx="9758021" cy="1946226"/>
            </a:xfrm>
          </p:grpSpPr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B5FD984A-7C92-4187-8A6D-7396AC84FB1E}"/>
                  </a:ext>
                </a:extLst>
              </p:cNvPr>
              <p:cNvGrpSpPr/>
              <p:nvPr/>
            </p:nvGrpSpPr>
            <p:grpSpPr>
              <a:xfrm>
                <a:off x="1163002" y="4727463"/>
                <a:ext cx="9758021" cy="1946226"/>
                <a:chOff x="2316480" y="4676438"/>
                <a:chExt cx="9758021" cy="1946226"/>
              </a:xfrm>
            </p:grpSpPr>
            <p:cxnSp>
              <p:nvCxnSpPr>
                <p:cNvPr id="19" name="直線矢印コネクタ 18">
                  <a:extLst>
                    <a:ext uri="{FF2B5EF4-FFF2-40B4-BE49-F238E27FC236}">
                      <a16:creationId xmlns:a16="http://schemas.microsoft.com/office/drawing/2014/main" id="{E130F66B-28DE-40D4-A0D0-AC6F4E010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6480" y="6309360"/>
                  <a:ext cx="7990201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" name="グループ化 24">
                  <a:extLst>
                    <a:ext uri="{FF2B5EF4-FFF2-40B4-BE49-F238E27FC236}">
                      <a16:creationId xmlns:a16="http://schemas.microsoft.com/office/drawing/2014/main" id="{CCD9F6BC-F066-49C9-8917-AF6A0BE35F20}"/>
                    </a:ext>
                  </a:extLst>
                </p:cNvPr>
                <p:cNvGrpSpPr/>
                <p:nvPr/>
              </p:nvGrpSpPr>
              <p:grpSpPr>
                <a:xfrm>
                  <a:off x="2623466" y="4676438"/>
                  <a:ext cx="9451035" cy="1946226"/>
                  <a:chOff x="2623466" y="4676438"/>
                  <a:chExt cx="9451035" cy="1946226"/>
                </a:xfrm>
              </p:grpSpPr>
              <p:sp>
                <p:nvSpPr>
                  <p:cNvPr id="20" name="テキスト ボックス 19">
                    <a:extLst>
                      <a:ext uri="{FF2B5EF4-FFF2-40B4-BE49-F238E27FC236}">
                        <a16:creationId xmlns:a16="http://schemas.microsoft.com/office/drawing/2014/main" id="{E9DA9682-311B-4E20-AD9D-DB61DE30D2EE}"/>
                      </a:ext>
                    </a:extLst>
                  </p:cNvPr>
                  <p:cNvSpPr txBox="1"/>
                  <p:nvPr/>
                </p:nvSpPr>
                <p:spPr>
                  <a:xfrm>
                    <a:off x="10382677" y="6115008"/>
                    <a:ext cx="169182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ja-JP" sz="2000" dirty="0"/>
                      <a:t>Wavenumber</a:t>
                    </a:r>
                    <a:endParaRPr kumimoji="1" lang="ja-JP" altLang="en-US" sz="2000" dirty="0"/>
                  </a:p>
                </p:txBody>
              </p:sp>
              <p:sp>
                <p:nvSpPr>
                  <p:cNvPr id="22" name="テキスト ボックス 21">
                    <a:extLst>
                      <a:ext uri="{FF2B5EF4-FFF2-40B4-BE49-F238E27FC236}">
                        <a16:creationId xmlns:a16="http://schemas.microsoft.com/office/drawing/2014/main" id="{D73F5744-7C92-43DE-A357-868C09CC6D9D}"/>
                      </a:ext>
                    </a:extLst>
                  </p:cNvPr>
                  <p:cNvSpPr txBox="1"/>
                  <p:nvPr/>
                </p:nvSpPr>
                <p:spPr>
                  <a:xfrm>
                    <a:off x="7197209" y="5462004"/>
                    <a:ext cx="805241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ja-JP" dirty="0"/>
                      <a:t>2D-IR</a:t>
                    </a:r>
                    <a:endParaRPr kumimoji="1" lang="ja-JP" altLang="en-US" dirty="0"/>
                  </a:p>
                </p:txBody>
              </p:sp>
              <p:sp>
                <p:nvSpPr>
                  <p:cNvPr id="44" name="右中かっこ 43">
                    <a:extLst>
                      <a:ext uri="{FF2B5EF4-FFF2-40B4-BE49-F238E27FC236}">
                        <a16:creationId xmlns:a16="http://schemas.microsoft.com/office/drawing/2014/main" id="{379B2E0F-3F39-41F7-B9CE-A2432E91A4C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420789" y="3845161"/>
                    <a:ext cx="358083" cy="4450375"/>
                  </a:xfrm>
                  <a:prstGeom prst="rightBrace">
                    <a:avLst>
                      <a:gd name="adj1" fmla="val 8333"/>
                      <a:gd name="adj2" fmla="val 50365"/>
                    </a:avLst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3" name="テキスト ボックス 22">
                    <a:extLst>
                      <a:ext uri="{FF2B5EF4-FFF2-40B4-BE49-F238E27FC236}">
                        <a16:creationId xmlns:a16="http://schemas.microsoft.com/office/drawing/2014/main" id="{B125040B-DFF1-40F7-9AFE-D5A6CA198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431008" y="6249389"/>
                    <a:ext cx="2448560" cy="369332"/>
                  </a:xfrm>
                  <a:prstGeom prst="rect">
                    <a:avLst/>
                  </a:prstGeom>
                  <a:solidFill>
                    <a:srgbClr val="C00000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ja-JP" dirty="0">
                        <a:solidFill>
                          <a:schemeClr val="bg1"/>
                        </a:solidFill>
                      </a:rPr>
                      <a:t>Intramolecular modes</a:t>
                    </a:r>
                    <a:endParaRPr kumimoji="1" lang="ja-JP" alt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6" name="右中かっこ 45">
                    <a:extLst>
                      <a:ext uri="{FF2B5EF4-FFF2-40B4-BE49-F238E27FC236}">
                        <a16:creationId xmlns:a16="http://schemas.microsoft.com/office/drawing/2014/main" id="{308BED41-5FBC-49FB-BFA7-B45E4208D63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54119" y="4760650"/>
                    <a:ext cx="358085" cy="2619392"/>
                  </a:xfrm>
                  <a:prstGeom prst="rightBrace">
                    <a:avLst>
                      <a:gd name="adj1" fmla="val 8333"/>
                      <a:gd name="adj2" fmla="val 50365"/>
                    </a:avLst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7" name="テキスト ボックス 46">
                    <a:extLst>
                      <a:ext uri="{FF2B5EF4-FFF2-40B4-BE49-F238E27FC236}">
                        <a16:creationId xmlns:a16="http://schemas.microsoft.com/office/drawing/2014/main" id="{1EFC7E0E-8AD9-4AF9-963F-13F599CDE564}"/>
                      </a:ext>
                    </a:extLst>
                  </p:cNvPr>
                  <p:cNvSpPr txBox="1"/>
                  <p:nvPr/>
                </p:nvSpPr>
                <p:spPr>
                  <a:xfrm>
                    <a:off x="2699461" y="6253332"/>
                    <a:ext cx="2448560" cy="369332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ja-JP" dirty="0">
                        <a:solidFill>
                          <a:schemeClr val="bg1"/>
                        </a:solidFill>
                      </a:rPr>
                      <a:t>Intermolecular modes</a:t>
                    </a:r>
                    <a:endParaRPr kumimoji="1" lang="ja-JP" alt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9" name="テキスト ボックス 48">
                    <a:extLst>
                      <a:ext uri="{FF2B5EF4-FFF2-40B4-BE49-F238E27FC236}">
                        <a16:creationId xmlns:a16="http://schemas.microsoft.com/office/drawing/2014/main" id="{E76FC907-0D89-4964-9AC3-BE1FF46B5C8D}"/>
                      </a:ext>
                    </a:extLst>
                  </p:cNvPr>
                  <p:cNvSpPr txBox="1"/>
                  <p:nvPr/>
                </p:nvSpPr>
                <p:spPr>
                  <a:xfrm>
                    <a:off x="5482006" y="4676438"/>
                    <a:ext cx="1615737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ja-JP" dirty="0"/>
                      <a:t>2D-Raman-IR</a:t>
                    </a:r>
                    <a:endParaRPr kumimoji="1" lang="ja-JP" altLang="en-US" dirty="0"/>
                  </a:p>
                </p:txBody>
              </p:sp>
            </p:grpSp>
          </p:grpSp>
          <p:sp>
            <p:nvSpPr>
              <p:cNvPr id="52" name="右中かっこ 51">
                <a:extLst>
                  <a:ext uri="{FF2B5EF4-FFF2-40B4-BE49-F238E27FC236}">
                    <a16:creationId xmlns:a16="http://schemas.microsoft.com/office/drawing/2014/main" id="{971EFE12-1BE9-4ECF-AE4C-BD1C9910610B}"/>
                  </a:ext>
                </a:extLst>
              </p:cNvPr>
              <p:cNvSpPr/>
              <p:nvPr/>
            </p:nvSpPr>
            <p:spPr>
              <a:xfrm rot="16200000">
                <a:off x="4849150" y="1748428"/>
                <a:ext cx="443231" cy="7201553"/>
              </a:xfrm>
              <a:prstGeom prst="rightBrace">
                <a:avLst>
                  <a:gd name="adj1" fmla="val 8333"/>
                  <a:gd name="adj2" fmla="val 50365"/>
                </a:avLst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2C6B9A0C-A02D-41CF-9726-BD8778ACCEFF}"/>
                </a:ext>
              </a:extLst>
            </p:cNvPr>
            <p:cNvSpPr txBox="1"/>
            <p:nvPr/>
          </p:nvSpPr>
          <p:spPr>
            <a:xfrm>
              <a:off x="1942995" y="5513027"/>
              <a:ext cx="1844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2D-Raman-THz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00357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EE1BF5-EA7A-42A1-BA23-3B8754C9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2D-Raman-IR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FDF29-CDB1-46BD-873D-98536772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209E510-14AC-452B-8DE1-F4AFBC9F0284}"/>
              </a:ext>
            </a:extLst>
          </p:cNvPr>
          <p:cNvSpPr txBox="1"/>
          <p:nvPr/>
        </p:nvSpPr>
        <p:spPr>
          <a:xfrm>
            <a:off x="6592233" y="1254121"/>
            <a:ext cx="1421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c</a:t>
            </a:r>
            <a:r>
              <a:rPr kumimoji="1" lang="en-US" altLang="ja-JP" sz="2000" dirty="0"/>
              <a:t>f. </a:t>
            </a:r>
            <a:r>
              <a:rPr lang="en-US" altLang="ja-JP" sz="2000" dirty="0"/>
              <a:t>2D-IR</a:t>
            </a:r>
            <a:endParaRPr kumimoji="1" lang="ja-JP" altLang="en-US" sz="2000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9D0A676-135F-4D98-99D3-57AF7ECC0415}"/>
              </a:ext>
            </a:extLst>
          </p:cNvPr>
          <p:cNvSpPr txBox="1"/>
          <p:nvPr/>
        </p:nvSpPr>
        <p:spPr>
          <a:xfrm>
            <a:off x="530680" y="1255570"/>
            <a:ext cx="2872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</a:t>
            </a:r>
            <a:r>
              <a:rPr kumimoji="1" lang="en-US" altLang="ja-JP" sz="2000" dirty="0"/>
              <a:t>x)</a:t>
            </a:r>
            <a:r>
              <a:rPr lang="ja-JP" altLang="en-US" sz="2000" dirty="0"/>
              <a:t> </a:t>
            </a:r>
            <a:r>
              <a:rPr lang="en-US" altLang="ja-JP" sz="2000" dirty="0"/>
              <a:t>Raman-IR-IR</a:t>
            </a:r>
            <a:r>
              <a:rPr kumimoji="1" lang="en-US" altLang="ja-JP" sz="2000" dirty="0"/>
              <a:t> </a:t>
            </a:r>
            <a:endParaRPr kumimoji="1" lang="ja-JP" altLang="en-US" sz="2000" dirty="0"/>
          </a:p>
        </p:txBody>
      </p:sp>
      <p:pic>
        <p:nvPicPr>
          <p:cNvPr id="88" name="図 87" descr="図形&#10;&#10;中程度の精度で自動的に生成された説明">
            <a:extLst>
              <a:ext uri="{FF2B5EF4-FFF2-40B4-BE49-F238E27FC236}">
                <a16:creationId xmlns:a16="http://schemas.microsoft.com/office/drawing/2014/main" id="{10D5FA0E-ABC8-4F0D-957B-8E41CB5662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681" y="1564846"/>
            <a:ext cx="1349870" cy="1943327"/>
          </a:xfrm>
          <a:prstGeom prst="rect">
            <a:avLst/>
          </a:pr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A67DE9F2-9637-4176-B133-CF009AF1B106}"/>
              </a:ext>
            </a:extLst>
          </p:cNvPr>
          <p:cNvSpPr txBox="1"/>
          <p:nvPr/>
        </p:nvSpPr>
        <p:spPr>
          <a:xfrm>
            <a:off x="530445" y="4035511"/>
            <a:ext cx="1081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⇒ </a:t>
            </a:r>
            <a:r>
              <a:rPr lang="en-US" altLang="ja-JP" sz="2400" b="1" u="sng" dirty="0"/>
              <a:t>Nonlinearity (NL)</a:t>
            </a:r>
            <a:r>
              <a:rPr kumimoji="1" lang="en-US" altLang="ja-JP" sz="2400" b="1" u="sng" dirty="0"/>
              <a:t> and Anharmonicity (AH) contribute to spectral peaks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7146288-7C2A-4998-BD52-628D17F7ABE9}"/>
              </a:ext>
            </a:extLst>
          </p:cNvPr>
          <p:cNvGrpSpPr/>
          <p:nvPr/>
        </p:nvGrpSpPr>
        <p:grpSpPr>
          <a:xfrm>
            <a:off x="60985" y="4879671"/>
            <a:ext cx="12009911" cy="1508198"/>
            <a:chOff x="60985" y="5015142"/>
            <a:chExt cx="12009911" cy="1508198"/>
          </a:xfrm>
        </p:grpSpPr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E7F39ADB-1BAC-4D22-B4AA-793743CDC5C5}"/>
                </a:ext>
              </a:extLst>
            </p:cNvPr>
            <p:cNvCxnSpPr>
              <a:cxnSpLocks/>
            </p:cNvCxnSpPr>
            <p:nvPr/>
          </p:nvCxnSpPr>
          <p:spPr>
            <a:xfrm>
              <a:off x="1611184" y="6117943"/>
              <a:ext cx="164080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D38F2112-4BAA-4B2B-99DD-5412A8F6BE6D}"/>
                </a:ext>
              </a:extLst>
            </p:cNvPr>
            <p:cNvGrpSpPr/>
            <p:nvPr/>
          </p:nvGrpSpPr>
          <p:grpSpPr>
            <a:xfrm>
              <a:off x="60985" y="5015142"/>
              <a:ext cx="12009911" cy="1508198"/>
              <a:chOff x="60985" y="5015142"/>
              <a:chExt cx="12009911" cy="1508198"/>
            </a:xfrm>
          </p:grpSpPr>
          <p:sp>
            <p:nvSpPr>
              <p:cNvPr id="106" name="テキスト ボックス 105">
                <a:extLst>
                  <a:ext uri="{FF2B5EF4-FFF2-40B4-BE49-F238E27FC236}">
                    <a16:creationId xmlns:a16="http://schemas.microsoft.com/office/drawing/2014/main" id="{6E355153-38F1-4F11-99B6-92A317EC8A0A}"/>
                  </a:ext>
                </a:extLst>
              </p:cNvPr>
              <p:cNvSpPr txBox="1"/>
              <p:nvPr/>
            </p:nvSpPr>
            <p:spPr>
              <a:xfrm>
                <a:off x="60985" y="5020700"/>
                <a:ext cx="20980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000" u="sng" dirty="0"/>
                  <a:t>Dipole</a:t>
                </a:r>
                <a:endParaRPr kumimoji="1" lang="ja-JP" altLang="en-US" sz="2000" u="sng" dirty="0"/>
              </a:p>
            </p:txBody>
          </p:sp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AD2726FC-B462-426D-A67C-40A3CC1DC836}"/>
                  </a:ext>
                </a:extLst>
              </p:cNvPr>
              <p:cNvSpPr txBox="1"/>
              <p:nvPr/>
            </p:nvSpPr>
            <p:spPr>
              <a:xfrm>
                <a:off x="3307953" y="5015219"/>
                <a:ext cx="1578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u="sng" dirty="0"/>
                  <a:t>P</a:t>
                </a:r>
                <a:r>
                  <a:rPr kumimoji="1" lang="en-US" altLang="ja-JP" u="sng" dirty="0"/>
                  <a:t>olarization</a:t>
                </a:r>
                <a:endParaRPr kumimoji="1" lang="ja-JP" altLang="en-US" u="sng" dirty="0"/>
              </a:p>
            </p:txBody>
          </p:sp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B3B2A150-3931-4985-B780-ADC7468537E7}"/>
                  </a:ext>
                </a:extLst>
              </p:cNvPr>
              <p:cNvSpPr txBox="1"/>
              <p:nvPr/>
            </p:nvSpPr>
            <p:spPr>
              <a:xfrm>
                <a:off x="6626958" y="5015142"/>
                <a:ext cx="17423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u="sng" dirty="0"/>
                  <a:t>Potential</a:t>
                </a:r>
                <a:endParaRPr kumimoji="1" lang="ja-JP" altLang="en-US" u="sng" dirty="0"/>
              </a:p>
            </p:txBody>
          </p:sp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8DC2399E-4FEE-4DBF-8464-D371C34F3ACF}"/>
                  </a:ext>
                </a:extLst>
              </p:cNvPr>
              <p:cNvSpPr txBox="1"/>
              <p:nvPr/>
            </p:nvSpPr>
            <p:spPr>
              <a:xfrm>
                <a:off x="1665447" y="6154008"/>
                <a:ext cx="1515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b="1" dirty="0">
                    <a:solidFill>
                      <a:srgbClr val="FF0000"/>
                    </a:solidFill>
                  </a:rPr>
                  <a:t>Nonlinearity</a:t>
                </a:r>
                <a:endParaRPr kumimoji="1" lang="ja-JP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1" name="テキスト ボックス 100">
                <a:extLst>
                  <a:ext uri="{FF2B5EF4-FFF2-40B4-BE49-F238E27FC236}">
                    <a16:creationId xmlns:a16="http://schemas.microsoft.com/office/drawing/2014/main" id="{255C6C36-B56C-473F-984E-15A3BBB90091}"/>
                  </a:ext>
                </a:extLst>
              </p:cNvPr>
              <p:cNvSpPr txBox="1"/>
              <p:nvPr/>
            </p:nvSpPr>
            <p:spPr>
              <a:xfrm>
                <a:off x="4986523" y="6154008"/>
                <a:ext cx="1515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b="1" dirty="0">
                    <a:solidFill>
                      <a:srgbClr val="0070C0"/>
                    </a:solidFill>
                  </a:rPr>
                  <a:t>Nonlinearity</a:t>
                </a:r>
                <a:endParaRPr kumimoji="1" lang="ja-JP" alt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C9284F1E-BD83-455C-A8B4-6273BB9FB54B}"/>
                  </a:ext>
                </a:extLst>
              </p:cNvPr>
              <p:cNvSpPr txBox="1"/>
              <p:nvPr/>
            </p:nvSpPr>
            <p:spPr>
              <a:xfrm>
                <a:off x="9194800" y="6154008"/>
                <a:ext cx="1846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b="1" dirty="0">
                    <a:solidFill>
                      <a:srgbClr val="00B050"/>
                    </a:solidFill>
                  </a:rPr>
                  <a:t>Anharmonicity</a:t>
                </a:r>
                <a:endParaRPr kumimoji="1" lang="ja-JP" altLang="en-US" b="1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96" name="図 95" descr="時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8FC2D13-9947-4B05-BF44-C78987815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735" y="5438306"/>
                <a:ext cx="2949933" cy="669231"/>
              </a:xfrm>
              <a:prstGeom prst="rect">
                <a:avLst/>
              </a:prstGeom>
            </p:spPr>
          </p:pic>
          <p:pic>
            <p:nvPicPr>
              <p:cNvPr id="98" name="図 97" descr="時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70DEB90-6814-4F51-8477-5469303AE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3599" y="5486038"/>
                <a:ext cx="3040949" cy="609161"/>
              </a:xfrm>
              <a:prstGeom prst="rect">
                <a:avLst/>
              </a:prstGeom>
            </p:spPr>
          </p:pic>
          <p:cxnSp>
            <p:nvCxnSpPr>
              <p:cNvPr id="111" name="直線コネクタ 110">
                <a:extLst>
                  <a:ext uri="{FF2B5EF4-FFF2-40B4-BE49-F238E27FC236}">
                    <a16:creationId xmlns:a16="http://schemas.microsoft.com/office/drawing/2014/main" id="{55B8CEDA-5EDA-44BE-8784-4BBDE487B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4073" y="6112369"/>
                <a:ext cx="1640804" cy="0"/>
              </a:xfrm>
              <a:prstGeom prst="lin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0" name="図 99">
                <a:extLst>
                  <a:ext uri="{FF2B5EF4-FFF2-40B4-BE49-F238E27FC236}">
                    <a16:creationId xmlns:a16="http://schemas.microsoft.com/office/drawing/2014/main" id="{D51958E3-25B2-4C93-925E-C647F34F0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3479" y="5467189"/>
                <a:ext cx="5293786" cy="608298"/>
              </a:xfrm>
              <a:prstGeom prst="rect">
                <a:avLst/>
              </a:prstGeom>
            </p:spPr>
          </p:pic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C6E14701-08B9-4DCA-9E7E-A91B9F0841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9970" y="6112369"/>
                <a:ext cx="3510926" cy="4326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B9E9E2F-2612-4D48-AEBD-45A24EA5DB1F}"/>
              </a:ext>
            </a:extLst>
          </p:cNvPr>
          <p:cNvSpPr txBox="1"/>
          <p:nvPr/>
        </p:nvSpPr>
        <p:spPr>
          <a:xfrm>
            <a:off x="6733479" y="608609"/>
            <a:ext cx="507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H. Ito and Y. </a:t>
            </a:r>
            <a:r>
              <a:rPr lang="en-US" altLang="ja-JP" sz="1400" dirty="0" err="1">
                <a:effectLst/>
                <a:latin typeface="Times New Roman" panose="02020603050405020304" pitchFamily="18" charset="0"/>
                <a:ea typeface="CMR12"/>
              </a:rPr>
              <a:t>Tanimura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J. Chem. Phys. </a:t>
            </a:r>
            <a:r>
              <a:rPr lang="en-US" altLang="ja-JP" sz="1400" b="1" dirty="0">
                <a:effectLst/>
                <a:latin typeface="Times New Roman" panose="02020603050405020304" pitchFamily="18" charset="0"/>
                <a:ea typeface="CMR8"/>
              </a:rPr>
              <a:t>144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074201 (2016).</a:t>
            </a:r>
            <a:endParaRPr kumimoji="1" lang="ja-JP" altLang="en-US" sz="14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6198ABC-49F7-4BBA-9B19-91768A594A72}"/>
              </a:ext>
            </a:extLst>
          </p:cNvPr>
          <p:cNvSpPr txBox="1"/>
          <p:nvPr/>
        </p:nvSpPr>
        <p:spPr>
          <a:xfrm>
            <a:off x="6733479" y="279274"/>
            <a:ext cx="483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P. Hamm and J. Savolainen, J. Chem. Phys. </a:t>
            </a:r>
            <a:r>
              <a:rPr lang="en-US" altLang="ja-JP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136</a:t>
            </a:r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094516 (2012). </a:t>
            </a:r>
            <a:endParaRPr kumimoji="1" lang="ja-JP" altLang="en-US" sz="1400" dirty="0"/>
          </a:p>
        </p:txBody>
      </p:sp>
      <p:pic>
        <p:nvPicPr>
          <p:cNvPr id="10" name="図 9" descr="ダイアグラム, 概略図&#10;&#10;自動的に生成された説明">
            <a:extLst>
              <a:ext uri="{FF2B5EF4-FFF2-40B4-BE49-F238E27FC236}">
                <a16:creationId xmlns:a16="http://schemas.microsoft.com/office/drawing/2014/main" id="{8DDE37E6-4877-4276-8BAD-0FB6AA6D66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47" y="3293085"/>
            <a:ext cx="3048245" cy="506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図 14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23A2EDF2-A037-410D-BBA5-AF7B0C8BC5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89" y="1800104"/>
            <a:ext cx="3924469" cy="1508696"/>
          </a:xfrm>
          <a:prstGeom prst="rect">
            <a:avLst/>
          </a:prstGeom>
        </p:spPr>
      </p:pic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901BA01A-0D8E-421D-81DB-B7C263EA4B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82" y="1900942"/>
            <a:ext cx="4049110" cy="1298545"/>
          </a:xfrm>
          <a:prstGeom prst="rect">
            <a:avLst/>
          </a:prstGeom>
        </p:spPr>
      </p:pic>
      <p:pic>
        <p:nvPicPr>
          <p:cNvPr id="16" name="図 15" descr="オレンジ色の光&#10;&#10;中程度の精度で自動的に生成された説明">
            <a:extLst>
              <a:ext uri="{FF2B5EF4-FFF2-40B4-BE49-F238E27FC236}">
                <a16:creationId xmlns:a16="http://schemas.microsoft.com/office/drawing/2014/main" id="{7E54ED89-87B6-4190-ACA9-2A14D4342DB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846" y="1540586"/>
            <a:ext cx="1482336" cy="201929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3CBFC16-8143-4AE7-B738-8BF6476AD8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82" y="3227185"/>
            <a:ext cx="3922750" cy="461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6086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EE1BF5-EA7A-42A1-BA23-3B8754C9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2D-Raman-IR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FDF29-CDB1-46BD-873D-98536772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3F06C52C-A240-411E-8075-31616DB75DF2}"/>
              </a:ext>
            </a:extLst>
          </p:cNvPr>
          <p:cNvSpPr txBox="1"/>
          <p:nvPr/>
        </p:nvSpPr>
        <p:spPr>
          <a:xfrm>
            <a:off x="615282" y="3634611"/>
            <a:ext cx="2875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u="sng" dirty="0"/>
              <a:t>Response Function</a:t>
            </a:r>
            <a:endParaRPr kumimoji="1" lang="ja-JP" altLang="en-US" sz="2400" u="sng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C812258-013D-40AC-AFF0-DFCAD6C66B9E}"/>
              </a:ext>
            </a:extLst>
          </p:cNvPr>
          <p:cNvGrpSpPr/>
          <p:nvPr/>
        </p:nvGrpSpPr>
        <p:grpSpPr>
          <a:xfrm>
            <a:off x="513273" y="1285040"/>
            <a:ext cx="10823593" cy="470133"/>
            <a:chOff x="540774" y="906905"/>
            <a:chExt cx="10823593" cy="470133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4D034094-74EF-4549-AD32-C78EB3A42C45}"/>
                </a:ext>
              </a:extLst>
            </p:cNvPr>
            <p:cNvSpPr txBox="1"/>
            <p:nvPr/>
          </p:nvSpPr>
          <p:spPr>
            <a:xfrm>
              <a:off x="540774" y="915373"/>
              <a:ext cx="32670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(a)</a:t>
              </a:r>
              <a:r>
                <a:rPr lang="ja-JP" altLang="en-US" sz="240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240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Raman-IR-IR</a:t>
              </a:r>
              <a:endParaRPr kumimoji="1" lang="ja-JP" altLang="en-US" sz="240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CD05D0A9-2C82-4885-90B6-F5300645BBCB}"/>
                </a:ext>
              </a:extLst>
            </p:cNvPr>
            <p:cNvSpPr txBox="1"/>
            <p:nvPr/>
          </p:nvSpPr>
          <p:spPr>
            <a:xfrm>
              <a:off x="4306803" y="906906"/>
              <a:ext cx="2578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(b) IR-Raman-IR</a:t>
              </a:r>
              <a:endParaRPr kumimoji="1" lang="ja-JP" altLang="en-US" sz="240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376B44EB-FA89-4267-8FA0-1CD8637CEF99}"/>
                </a:ext>
              </a:extLst>
            </p:cNvPr>
            <p:cNvSpPr txBox="1"/>
            <p:nvPr/>
          </p:nvSpPr>
          <p:spPr>
            <a:xfrm>
              <a:off x="8167218" y="906905"/>
              <a:ext cx="3197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(c) IR-IR-Raman</a:t>
              </a:r>
              <a:endParaRPr kumimoji="1" lang="ja-JP" altLang="en-US" sz="240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A4BC5ED-C9C3-4967-84F6-F185A956F64B}"/>
              </a:ext>
            </a:extLst>
          </p:cNvPr>
          <p:cNvSpPr txBox="1"/>
          <p:nvPr/>
        </p:nvSpPr>
        <p:spPr>
          <a:xfrm>
            <a:off x="6229603" y="3634611"/>
            <a:ext cx="1606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u="sng" dirty="0"/>
              <a:t>Spectrum</a:t>
            </a:r>
            <a:endParaRPr kumimoji="1" lang="ja-JP" altLang="en-US" sz="2400" u="sng" dirty="0"/>
          </a:p>
        </p:txBody>
      </p:sp>
      <p:pic>
        <p:nvPicPr>
          <p:cNvPr id="7" name="図 6" descr="図形&#10;&#10;中程度の精度で自動的に生成された説明">
            <a:extLst>
              <a:ext uri="{FF2B5EF4-FFF2-40B4-BE49-F238E27FC236}">
                <a16:creationId xmlns:a16="http://schemas.microsoft.com/office/drawing/2014/main" id="{8224F597-FBC0-4121-BC96-AA3C54F80E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603" y="4188786"/>
            <a:ext cx="5661022" cy="759236"/>
          </a:xfrm>
          <a:prstGeom prst="rect">
            <a:avLst/>
          </a:prstGeom>
        </p:spPr>
      </p:pic>
      <p:pic>
        <p:nvPicPr>
          <p:cNvPr id="6" name="図 5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D539FA91-69EF-44F2-AF55-3FA537D1F5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18" y="1985186"/>
            <a:ext cx="3810074" cy="1464718"/>
          </a:xfrm>
          <a:prstGeom prst="rect">
            <a:avLst/>
          </a:prstGeom>
        </p:spPr>
      </p:pic>
      <p:pic>
        <p:nvPicPr>
          <p:cNvPr id="9" name="図 8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987901E7-81C8-477B-A0D1-E6B8A68E7D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02" y="1985186"/>
            <a:ext cx="3810074" cy="1464718"/>
          </a:xfrm>
          <a:prstGeom prst="rect">
            <a:avLst/>
          </a:prstGeom>
        </p:spPr>
      </p:pic>
      <p:pic>
        <p:nvPicPr>
          <p:cNvPr id="11" name="図 10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F04B54EA-369B-4C6F-9D7F-F5A5CF6551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28" y="1985185"/>
            <a:ext cx="3810074" cy="1464719"/>
          </a:xfrm>
          <a:prstGeom prst="rect">
            <a:avLst/>
          </a:prstGeom>
        </p:spPr>
      </p:pic>
      <p:pic>
        <p:nvPicPr>
          <p:cNvPr id="35" name="図 34" descr="テキスト&#10;&#10;自動的に生成された説明">
            <a:extLst>
              <a:ext uri="{FF2B5EF4-FFF2-40B4-BE49-F238E27FC236}">
                <a16:creationId xmlns:a16="http://schemas.microsoft.com/office/drawing/2014/main" id="{109321DC-1A36-4274-809B-35CFA79B3C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65" y="4272687"/>
            <a:ext cx="4532519" cy="2096290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1F5EE4B-E098-4A22-BBE2-F369DE4B32DB}"/>
              </a:ext>
            </a:extLst>
          </p:cNvPr>
          <p:cNvSpPr txBox="1"/>
          <p:nvPr/>
        </p:nvSpPr>
        <p:spPr>
          <a:xfrm>
            <a:off x="6733479" y="608609"/>
            <a:ext cx="507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H. Ito and Y. </a:t>
            </a:r>
            <a:r>
              <a:rPr lang="en-US" altLang="ja-JP" sz="1400" dirty="0" err="1">
                <a:effectLst/>
                <a:latin typeface="Times New Roman" panose="02020603050405020304" pitchFamily="18" charset="0"/>
                <a:ea typeface="CMR12"/>
              </a:rPr>
              <a:t>Tanimura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J. Chem. Phys. </a:t>
            </a:r>
            <a:r>
              <a:rPr lang="en-US" altLang="ja-JP" sz="1400" b="1" dirty="0">
                <a:effectLst/>
                <a:latin typeface="Times New Roman" panose="02020603050405020304" pitchFamily="18" charset="0"/>
                <a:ea typeface="CMR8"/>
              </a:rPr>
              <a:t>144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074201 (2016).</a:t>
            </a:r>
            <a:endParaRPr kumimoji="1" lang="ja-JP" altLang="en-US" sz="14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890943B-3F91-4259-A347-FD974CD5BDAC}"/>
              </a:ext>
            </a:extLst>
          </p:cNvPr>
          <p:cNvSpPr txBox="1"/>
          <p:nvPr/>
        </p:nvSpPr>
        <p:spPr>
          <a:xfrm>
            <a:off x="6733479" y="279274"/>
            <a:ext cx="483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P. Hamm and J. Savolainen, J. Chem. Phys. </a:t>
            </a:r>
            <a:r>
              <a:rPr lang="en-US" altLang="ja-JP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136</a:t>
            </a:r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094516 (2012). </a:t>
            </a:r>
            <a:endParaRPr kumimoji="1" lang="ja-JP" altLang="en-US" sz="1400" dirty="0"/>
          </a:p>
        </p:txBody>
      </p:sp>
      <p:sp>
        <p:nvSpPr>
          <p:cNvPr id="3" name="矢印: 上向き折線 2">
            <a:extLst>
              <a:ext uri="{FF2B5EF4-FFF2-40B4-BE49-F238E27FC236}">
                <a16:creationId xmlns:a16="http://schemas.microsoft.com/office/drawing/2014/main" id="{2CDC2D0F-9C65-4C80-975E-7EA25A353B05}"/>
              </a:ext>
            </a:extLst>
          </p:cNvPr>
          <p:cNvSpPr/>
          <p:nvPr/>
        </p:nvSpPr>
        <p:spPr>
          <a:xfrm>
            <a:off x="6333886" y="5115259"/>
            <a:ext cx="1301183" cy="972339"/>
          </a:xfrm>
          <a:prstGeom prst="bentUpArrow">
            <a:avLst>
              <a:gd name="adj1" fmla="val 33364"/>
              <a:gd name="adj2" fmla="val 32109"/>
              <a:gd name="adj3" fmla="val 39218"/>
            </a:avLst>
          </a:prstGeom>
          <a:solidFill>
            <a:srgbClr val="FFA6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A43C581C-4BA4-4C73-890B-4A518873B6BB}"/>
              </a:ext>
            </a:extLst>
          </p:cNvPr>
          <p:cNvSpPr/>
          <p:nvPr/>
        </p:nvSpPr>
        <p:spPr>
          <a:xfrm>
            <a:off x="5500033" y="4316403"/>
            <a:ext cx="358083" cy="2004623"/>
          </a:xfrm>
          <a:prstGeom prst="rightBrace">
            <a:avLst>
              <a:gd name="adj1" fmla="val 8333"/>
              <a:gd name="adj2" fmla="val 79761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376E145-EF60-4544-8A8B-E7B1469D5DDB}"/>
              </a:ext>
            </a:extLst>
          </p:cNvPr>
          <p:cNvSpPr txBox="1"/>
          <p:nvPr/>
        </p:nvSpPr>
        <p:spPr>
          <a:xfrm>
            <a:off x="6247272" y="6249391"/>
            <a:ext cx="172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2D-sine-FT</a:t>
            </a:r>
            <a:endParaRPr kumimoji="1" lang="ja-JP" altLang="en-US" sz="2000" dirty="0"/>
          </a:p>
        </p:txBody>
      </p:sp>
      <p:pic>
        <p:nvPicPr>
          <p:cNvPr id="12" name="図 11" descr="図形&#10;&#10;自動的に生成された説明">
            <a:extLst>
              <a:ext uri="{FF2B5EF4-FFF2-40B4-BE49-F238E27FC236}">
                <a16:creationId xmlns:a16="http://schemas.microsoft.com/office/drawing/2014/main" id="{1BDAFD64-F278-4F13-8EA6-32EC254C90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307" y="5092566"/>
            <a:ext cx="3515055" cy="169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42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8599FC-B4D3-4D65-951A-C5FEDB30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Complexity of 2D-Raman-IR spectrum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8FC84D-58D4-4C8D-B4DF-AA8960E90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A59D1F25-C8B7-40C2-91C9-4E72DD2BF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21" y="1586482"/>
            <a:ext cx="10441958" cy="28870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6D91C90-5E29-435B-AB68-4ED4CEBE2B04}"/>
              </a:ext>
            </a:extLst>
          </p:cNvPr>
          <p:cNvSpPr txBox="1"/>
          <p:nvPr/>
        </p:nvSpPr>
        <p:spPr>
          <a:xfrm>
            <a:off x="3142957" y="1110745"/>
            <a:ext cx="100289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2D-IR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102383-B3A0-4FDA-9A46-7662A064E4B0}"/>
              </a:ext>
            </a:extLst>
          </p:cNvPr>
          <p:cNvSpPr txBox="1"/>
          <p:nvPr/>
        </p:nvSpPr>
        <p:spPr>
          <a:xfrm>
            <a:off x="8097130" y="1110745"/>
            <a:ext cx="213359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2D-Raman-IR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EC5ADCB-71A0-4027-B599-8A282EA72B14}"/>
              </a:ext>
            </a:extLst>
          </p:cNvPr>
          <p:cNvSpPr txBox="1"/>
          <p:nvPr/>
        </p:nvSpPr>
        <p:spPr>
          <a:xfrm>
            <a:off x="7490564" y="6578373"/>
            <a:ext cx="446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altLang="ja-JP" sz="1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Sidler</a:t>
            </a:r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and P. Hamm, </a:t>
            </a:r>
            <a:r>
              <a:rPr lang="de-DE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J. Chem. Phys. </a:t>
            </a:r>
            <a:r>
              <a:rPr lang="de-DE" altLang="ja-JP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153</a:t>
            </a:r>
            <a:r>
              <a:rPr lang="de-DE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044502 (2020).</a:t>
            </a:r>
            <a:endParaRPr kumimoji="1" lang="ja-JP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1217469-49E2-46CA-9E4C-54FE3F66EFD6}"/>
                  </a:ext>
                </a:extLst>
              </p:cNvPr>
              <p:cNvSpPr txBox="1"/>
              <p:nvPr/>
            </p:nvSpPr>
            <p:spPr>
              <a:xfrm>
                <a:off x="3936111" y="4477411"/>
                <a:ext cx="2018330" cy="285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b="0" u="sng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ja-JP" b="0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1" lang="en-US" altLang="ja-JP" b="0" i="0" u="sng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kumimoji="1" lang="en-US" altLang="ja-JP" u="sng" dirty="0"/>
                  <a:t>) (non-rephasing</a:t>
                </a:r>
                <a:r>
                  <a:rPr kumimoji="1" lang="en-US" altLang="ja-JP" dirty="0"/>
                  <a:t>)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1217469-49E2-46CA-9E4C-54FE3F66E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111" y="4477411"/>
                <a:ext cx="2018330" cy="285719"/>
              </a:xfrm>
              <a:prstGeom prst="rect">
                <a:avLst/>
              </a:prstGeom>
              <a:blipFill>
                <a:blip r:embed="rId3"/>
                <a:stretch>
                  <a:fillRect l="-7251" t="-23404" r="-5438" b="-510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520E18EF-E561-47BF-BB51-0B2CB64CA5B9}"/>
                  </a:ext>
                </a:extLst>
              </p:cNvPr>
              <p:cNvSpPr txBox="1"/>
              <p:nvPr/>
            </p:nvSpPr>
            <p:spPr>
              <a:xfrm>
                <a:off x="1676112" y="4477411"/>
                <a:ext cx="1434688" cy="306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b="0" u="sng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ja-JP" b="0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1" lang="en-US" altLang="ja-JP" b="0" i="0" u="sng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kumimoji="1" lang="en-US" altLang="ja-JP" b="0" i="0" u="sng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</m:oMath>
                </a14:m>
                <a:r>
                  <a:rPr kumimoji="1" lang="en-US" altLang="ja-JP" u="sng" dirty="0"/>
                  <a:t>) rephasing</a:t>
                </a:r>
                <a:endParaRPr kumimoji="1" lang="ja-JP" altLang="en-US" sz="200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520E18EF-E561-47BF-BB51-0B2CB64CA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112" y="4477411"/>
                <a:ext cx="1434688" cy="306751"/>
              </a:xfrm>
              <a:prstGeom prst="rect">
                <a:avLst/>
              </a:prstGeom>
              <a:blipFill>
                <a:blip r:embed="rId4"/>
                <a:stretch>
                  <a:fillRect l="-10213" t="-21569" r="-9362" b="-4509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矢印: 左右 58">
            <a:extLst>
              <a:ext uri="{FF2B5EF4-FFF2-40B4-BE49-F238E27FC236}">
                <a16:creationId xmlns:a16="http://schemas.microsoft.com/office/drawing/2014/main" id="{40E860D4-8CA2-404A-943B-20A6E89ACF25}"/>
              </a:ext>
            </a:extLst>
          </p:cNvPr>
          <p:cNvSpPr/>
          <p:nvPr/>
        </p:nvSpPr>
        <p:spPr>
          <a:xfrm>
            <a:off x="2958602" y="2129962"/>
            <a:ext cx="1371600" cy="406400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93C00B4-0758-4C49-81CA-85D36E8776B5}"/>
              </a:ext>
            </a:extLst>
          </p:cNvPr>
          <p:cNvSpPr txBox="1"/>
          <p:nvPr/>
        </p:nvSpPr>
        <p:spPr>
          <a:xfrm>
            <a:off x="3050779" y="1756718"/>
            <a:ext cx="118724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symmetry</a:t>
            </a:r>
            <a:endParaRPr kumimoji="1" lang="ja-JP" altLang="en-US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FC91BA9-6A37-4791-B895-FA5B4E3BE9E3}"/>
              </a:ext>
            </a:extLst>
          </p:cNvPr>
          <p:cNvSpPr txBox="1"/>
          <p:nvPr/>
        </p:nvSpPr>
        <p:spPr>
          <a:xfrm>
            <a:off x="6946271" y="5242078"/>
            <a:ext cx="443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</a:t>
            </a:r>
            <a:r>
              <a:rPr lang="en-US" altLang="ja-JP" sz="2400" dirty="0"/>
              <a:t>asymmetric peaks</a:t>
            </a:r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overtones (Fermi resonance)</a:t>
            </a:r>
          </a:p>
          <a:p>
            <a:r>
              <a:rPr lang="ja-JP" altLang="en-US" sz="2400" dirty="0"/>
              <a:t>⇒ </a:t>
            </a:r>
            <a:r>
              <a:rPr lang="en-US" altLang="ja-JP" sz="2400" dirty="0"/>
              <a:t>difficult to disentangle 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FEEA6734-4E24-4CF6-BE36-782A601B94B9}"/>
              </a:ext>
            </a:extLst>
          </p:cNvPr>
          <p:cNvSpPr txBox="1"/>
          <p:nvPr/>
        </p:nvSpPr>
        <p:spPr>
          <a:xfrm>
            <a:off x="980314" y="4434262"/>
            <a:ext cx="63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/>
              <a:t>e</a:t>
            </a:r>
            <a:r>
              <a:rPr kumimoji="1" lang="en-US" altLang="ja-JP" sz="2000" b="1" dirty="0"/>
              <a:t>x)</a:t>
            </a:r>
            <a:endParaRPr kumimoji="1" lang="ja-JP" altLang="en-US" sz="2000" b="1" dirty="0"/>
          </a:p>
        </p:txBody>
      </p:sp>
      <p:pic>
        <p:nvPicPr>
          <p:cNvPr id="65" name="図 64" descr="矢印 が含まれている画像&#10;&#10;自動的に生成された説明">
            <a:extLst>
              <a:ext uri="{FF2B5EF4-FFF2-40B4-BE49-F238E27FC236}">
                <a16:creationId xmlns:a16="http://schemas.microsoft.com/office/drawing/2014/main" id="{6E915EDE-7CAB-4F44-BEE9-12ED5DAFD6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600" y="4763130"/>
            <a:ext cx="1365524" cy="2041011"/>
          </a:xfrm>
          <a:prstGeom prst="rect">
            <a:avLst/>
          </a:prstGeom>
        </p:spPr>
      </p:pic>
      <p:pic>
        <p:nvPicPr>
          <p:cNvPr id="67" name="図 66" descr="矢印 が含まれている画像&#10;&#10;自動的に生成された説明">
            <a:extLst>
              <a:ext uri="{FF2B5EF4-FFF2-40B4-BE49-F238E27FC236}">
                <a16:creationId xmlns:a16="http://schemas.microsoft.com/office/drawing/2014/main" id="{80CD9D00-E287-4623-B9BB-CA35048A07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2" y="4763130"/>
            <a:ext cx="1719001" cy="2030983"/>
          </a:xfrm>
          <a:prstGeom prst="rect">
            <a:avLst/>
          </a:prstGeom>
        </p:spPr>
      </p:pic>
      <p:sp>
        <p:nvSpPr>
          <p:cNvPr id="68" name="矢印: 下 67">
            <a:extLst>
              <a:ext uri="{FF2B5EF4-FFF2-40B4-BE49-F238E27FC236}">
                <a16:creationId xmlns:a16="http://schemas.microsoft.com/office/drawing/2014/main" id="{2204A74E-88C1-4A1B-8351-591C98C19E55}"/>
              </a:ext>
            </a:extLst>
          </p:cNvPr>
          <p:cNvSpPr/>
          <p:nvPr/>
        </p:nvSpPr>
        <p:spPr>
          <a:xfrm>
            <a:off x="8591507" y="4562632"/>
            <a:ext cx="1144839" cy="543480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14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C8DFFD-E901-4DB8-A865-58CF7CF3B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Theoretical</a:t>
            </a:r>
            <a:r>
              <a:rPr lang="ja-JP" altLang="en-US" dirty="0"/>
              <a:t> </a:t>
            </a:r>
            <a:r>
              <a:rPr lang="en-US" altLang="ja-JP" dirty="0"/>
              <a:t>problem</a:t>
            </a:r>
            <a:r>
              <a:rPr lang="ja-JP" altLang="en-US" dirty="0"/>
              <a:t> </a:t>
            </a:r>
            <a:r>
              <a:rPr lang="en-US" altLang="ja-JP" dirty="0"/>
              <a:t>and</a:t>
            </a:r>
            <a:r>
              <a:rPr lang="ja-JP" altLang="en-US" dirty="0"/>
              <a:t> </a:t>
            </a:r>
            <a:r>
              <a:rPr lang="en-US" altLang="ja-JP" dirty="0"/>
              <a:t>purpose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0D19455-61CD-4D0F-86BC-8B4FB390A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FB7FD11-9BFC-475A-8325-0F88247223D2}"/>
              </a:ext>
            </a:extLst>
          </p:cNvPr>
          <p:cNvSpPr txBox="1"/>
          <p:nvPr/>
        </p:nvSpPr>
        <p:spPr>
          <a:xfrm>
            <a:off x="7728312" y="1240832"/>
            <a:ext cx="4167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2D-IR spectra of the morse potential system</a:t>
            </a:r>
            <a:endParaRPr kumimoji="1" lang="ja-JP" altLang="en-US" sz="1600" dirty="0"/>
          </a:p>
        </p:txBody>
      </p:sp>
      <p:pic>
        <p:nvPicPr>
          <p:cNvPr id="10" name="図 9" descr="グラフ, カレンダー&#10;&#10;自動的に生成された説明">
            <a:extLst>
              <a:ext uri="{FF2B5EF4-FFF2-40B4-BE49-F238E27FC236}">
                <a16:creationId xmlns:a16="http://schemas.microsoft.com/office/drawing/2014/main" id="{09A4E940-2606-4972-AE6E-3282E60991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984" y="1696368"/>
            <a:ext cx="3566438" cy="357103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AB2A812-B69C-43B6-BDE4-C96D45035A89}"/>
              </a:ext>
            </a:extLst>
          </p:cNvPr>
          <p:cNvSpPr txBox="1"/>
          <p:nvPr/>
        </p:nvSpPr>
        <p:spPr>
          <a:xfrm>
            <a:off x="7431010" y="5553664"/>
            <a:ext cx="4760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u="sng" dirty="0"/>
              <a:t>Quantum</a:t>
            </a:r>
            <a:r>
              <a:rPr lang="ja-JP" altLang="en-US" sz="1400" b="1" u="sng" dirty="0"/>
              <a:t> </a:t>
            </a:r>
            <a:r>
              <a:rPr lang="en-US" altLang="ja-JP" sz="1400" b="1" u="sng" dirty="0"/>
              <a:t>effect</a:t>
            </a:r>
            <a:r>
              <a:rPr lang="ja-JP" altLang="en-US" sz="1400" b="1" u="sng" dirty="0"/>
              <a:t> </a:t>
            </a:r>
            <a:r>
              <a:rPr lang="en-US" altLang="ja-JP" sz="1400" b="1" u="sng" dirty="0"/>
              <a:t>is</a:t>
            </a:r>
            <a:r>
              <a:rPr lang="ja-JP" altLang="en-US" sz="1400" b="1" u="sng" dirty="0"/>
              <a:t> </a:t>
            </a:r>
            <a:r>
              <a:rPr lang="en-US" altLang="ja-JP" sz="1400" b="1" u="sng" dirty="0"/>
              <a:t>dominant in high frequency modes</a:t>
            </a:r>
            <a:endParaRPr kumimoji="1" lang="ja-JP" altLang="en-US" sz="1400" b="1" u="sng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F16ED6-481E-41D0-85FA-453D4617C7DD}"/>
              </a:ext>
            </a:extLst>
          </p:cNvPr>
          <p:cNvSpPr txBox="1"/>
          <p:nvPr/>
        </p:nvSpPr>
        <p:spPr>
          <a:xfrm>
            <a:off x="530680" y="1302160"/>
            <a:ext cx="6130470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400" dirty="0"/>
              <a:t>Both MD and model calculations have been performed only in the classical regime</a:t>
            </a:r>
            <a:br>
              <a:rPr lang="en-US" altLang="ja-JP" sz="2400" dirty="0"/>
            </a:br>
            <a:r>
              <a:rPr lang="ja-JP" altLang="en-US" sz="2400" dirty="0"/>
              <a:t>⇒ </a:t>
            </a:r>
            <a:r>
              <a:rPr lang="en-US" altLang="ja-JP" sz="2400" dirty="0"/>
              <a:t>predict spectra correctly taking </a:t>
            </a:r>
            <a:br>
              <a:rPr lang="en-US" altLang="ja-JP" sz="2400" dirty="0"/>
            </a:br>
            <a:r>
              <a:rPr lang="en-US" altLang="ja-JP" sz="2400" u="sng" dirty="0"/>
              <a:t>quantum effects</a:t>
            </a:r>
            <a:r>
              <a:rPr lang="en-US" altLang="ja-JP" sz="2400" dirty="0"/>
              <a:t> into account</a:t>
            </a:r>
            <a:endParaRPr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BFF2FC-0F2B-43CC-A4C7-FB361EFC6227}"/>
              </a:ext>
            </a:extLst>
          </p:cNvPr>
          <p:cNvSpPr txBox="1"/>
          <p:nvPr/>
        </p:nvSpPr>
        <p:spPr>
          <a:xfrm>
            <a:off x="7431010" y="5961773"/>
            <a:ext cx="4760990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A. Sakurai and Y. </a:t>
            </a:r>
            <a:r>
              <a:rPr lang="en-US" altLang="ja-JP" sz="1400" kern="100" dirty="0" err="1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Tanimura</a:t>
            </a: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, J. Phys. Chem. A </a:t>
            </a:r>
            <a:r>
              <a:rPr lang="en-US" altLang="ja-JP" sz="1400" b="1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115</a:t>
            </a: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, 4009 (2011).</a:t>
            </a:r>
            <a:endParaRPr lang="ja-JP" altLang="ja-JP" sz="1400" kern="100" dirty="0">
              <a:effectLst/>
              <a:latin typeface="Century" panose="020406040505050203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51B1B2-B79A-4295-B7D7-0EAC52D1A9A8}"/>
              </a:ext>
            </a:extLst>
          </p:cNvPr>
          <p:cNvSpPr txBox="1"/>
          <p:nvPr/>
        </p:nvSpPr>
        <p:spPr>
          <a:xfrm>
            <a:off x="530680" y="3669301"/>
            <a:ext cx="403791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1) Nonlocality of potential</a:t>
            </a:r>
          </a:p>
          <a:p>
            <a:r>
              <a:rPr kumimoji="1" lang="en-US" altLang="ja-JP" sz="2400" dirty="0"/>
              <a:t>2) </a:t>
            </a:r>
            <a:r>
              <a:rPr lang="en-US" altLang="ja-JP" sz="2400" dirty="0"/>
              <a:t>Non-Markovian effect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4232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272D93-5EEB-4BDE-AFBE-C2DADDC07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Today’s topic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61253F-1941-4A5C-AF3C-FA01F5FE6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sz="3200" u="sng" dirty="0"/>
              <a:t>*Only one mode case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ja-JP" altLang="en-US" sz="2800" dirty="0"/>
              <a:t>① </a:t>
            </a:r>
            <a:r>
              <a:rPr lang="en-US" altLang="ja-JP" sz="2800" dirty="0"/>
              <a:t>Spectral features of NL and AH</a:t>
            </a:r>
            <a:endParaRPr kumimoji="1" lang="en-US" altLang="ja-JP" sz="2800" dirty="0"/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2800" dirty="0"/>
              <a:t>② </a:t>
            </a:r>
            <a:r>
              <a:rPr kumimoji="1" lang="en-US" altLang="ja-JP" sz="2800" dirty="0"/>
              <a:t>Effect of dissipation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2800" dirty="0"/>
              <a:t>③ </a:t>
            </a:r>
            <a:r>
              <a:rPr lang="en-US" altLang="ja-JP" sz="2800" dirty="0"/>
              <a:t>Quantum effects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5342A4-9131-41B0-84F0-CB450574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4534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6">
      <a:majorFont>
        <a:latin typeface="Arial"/>
        <a:ea typeface="游ゴシック Light"/>
        <a:cs typeface=""/>
      </a:majorFont>
      <a:minorFont>
        <a:latin typeface="Arial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45126</TotalTime>
  <Words>951</Words>
  <Application>Microsoft Office PowerPoint</Application>
  <PresentationFormat>ワイド画面</PresentationFormat>
  <Paragraphs>189</Paragraphs>
  <Slides>19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6" baseType="lpstr">
      <vt:lpstr>游ゴシック</vt:lpstr>
      <vt:lpstr>Arial</vt:lpstr>
      <vt:lpstr>Calibri</vt:lpstr>
      <vt:lpstr>Cambria Math</vt:lpstr>
      <vt:lpstr>Century</vt:lpstr>
      <vt:lpstr>Times New Roman</vt:lpstr>
      <vt:lpstr>1_Office テーマ</vt:lpstr>
      <vt:lpstr>Model Calculation of Two-dimensional Raman-infrared Spectroscopies </vt:lpstr>
      <vt:lpstr>Timescale of vibrational modes of molecules</vt:lpstr>
      <vt:lpstr>2D-Raman-THz</vt:lpstr>
      <vt:lpstr>2D-Raman-IR</vt:lpstr>
      <vt:lpstr>2D-Raman-IR</vt:lpstr>
      <vt:lpstr>2D-Raman-IR</vt:lpstr>
      <vt:lpstr>Complexity of 2D-Raman-IR spectrum</vt:lpstr>
      <vt:lpstr>Theoretical problem and purpose</vt:lpstr>
      <vt:lpstr>Today’s topic</vt:lpstr>
      <vt:lpstr>Simulation details</vt:lpstr>
      <vt:lpstr>Summary</vt:lpstr>
      <vt:lpstr>Model Hamiltonian</vt:lpstr>
      <vt:lpstr>Intramolecular and intermolecular vibrational modes of liquid water</vt:lpstr>
      <vt:lpstr>OH stretching</vt:lpstr>
      <vt:lpstr>OH stretching</vt:lpstr>
      <vt:lpstr>HOH bending</vt:lpstr>
      <vt:lpstr>HOH bending</vt:lpstr>
      <vt:lpstr>HOH bending</vt:lpstr>
      <vt:lpstr>2D-Raman-IR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Hideaki Takahashi</dc:creator>
  <cp:lastModifiedBy>髙橋 秀顕</cp:lastModifiedBy>
  <cp:revision>2563</cp:revision>
  <cp:lastPrinted>2019-09-05T15:45:24Z</cp:lastPrinted>
  <dcterms:created xsi:type="dcterms:W3CDTF">2019-08-26T09:29:49Z</dcterms:created>
  <dcterms:modified xsi:type="dcterms:W3CDTF">2021-12-08T02:57:16Z</dcterms:modified>
</cp:coreProperties>
</file>